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2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30" r:id="rId14"/>
    <p:sldId id="326" r:id="rId15"/>
    <p:sldId id="327" r:id="rId16"/>
    <p:sldId id="328" r:id="rId17"/>
    <p:sldId id="331" r:id="rId18"/>
    <p:sldId id="329" r:id="rId19"/>
    <p:sldId id="278" r:id="rId20"/>
    <p:sldId id="277" r:id="rId21"/>
    <p:sldId id="303" r:id="rId22"/>
  </p:sldIdLst>
  <p:sldSz cx="9144000" cy="5143500" type="screen16x9"/>
  <p:notesSz cx="9874250" cy="6797675"/>
  <p:defaultTextStyle>
    <a:defPPr>
      <a:defRPr lang="bg-BG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진우" initials="김" lastIdx="2" clrIdx="0">
    <p:extLst>
      <p:ext uri="{19B8F6BF-5375-455C-9EA6-DF929625EA0E}">
        <p15:presenceInfo xmlns:p15="http://schemas.microsoft.com/office/powerpoint/2012/main" xmlns="" userId="김진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FFC000"/>
    <a:srgbClr val="E6E6E6"/>
    <a:srgbClr val="DC4226"/>
    <a:srgbClr val="67ACBC"/>
    <a:srgbClr val="9983B5"/>
    <a:srgbClr val="223B5A"/>
    <a:srgbClr val="7F7F7F"/>
    <a:srgbClr val="414654"/>
    <a:srgbClr val="3DA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79882" autoAdjust="0"/>
  </p:normalViewPr>
  <p:slideViewPr>
    <p:cSldViewPr>
      <p:cViewPr varScale="1">
        <p:scale>
          <a:sx n="123" d="100"/>
          <a:sy n="123" d="100"/>
        </p:scale>
        <p:origin x="-1524" y="-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98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1" cy="3398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9BE04728-5265-495D-BB23-C2FDD3EF2A49}" type="datetimeFigureOut">
              <a:rPr lang="bg-BG" altLang="ko-KR"/>
              <a:pPr>
                <a:defRPr/>
              </a:pPr>
              <a:t>6.12.2018 г.</a:t>
            </a:fld>
            <a:endParaRPr lang="bg-BG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bg-B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bg-BG" altLang="ko-K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278841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3125" y="6456612"/>
            <a:ext cx="4278841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064C0AA-5995-4DA4-AD19-BE30BD09BC2C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42282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3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91858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Harmony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받는 대상이다.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(점선)은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Leap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(FSR-406)으로 구성되어 있다.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Software에서는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가상 악기를 연주하고 녹음 할 수 있으며 다른 곡과 합주를 할 수 있다.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로그인 기능, 음원파일 업/다운로드 기능 등을 통해 음악 공유 플랫폼 서비스를  제공한다.</a:t>
            </a:r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정보를 주고 받는다.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6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739679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각 악기의 연주화면에 보이는 합주 모듈은 각 트랙을 독립적으로 제어 할 수 있는 </a:t>
            </a:r>
            <a:r>
              <a:rPr lang="en-US" altLang="ko-KR" sz="1200" dirty="0"/>
              <a:t>Mute, Solo, Volume Control </a:t>
            </a:r>
            <a:r>
              <a:rPr lang="ko-KR" altLang="en-US" sz="1200" dirty="0"/>
              <a:t>기능이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</a:t>
            </a:r>
            <a:r>
              <a:rPr lang="en-US" altLang="ko-KR" sz="1200" dirty="0"/>
              <a:t>Load</a:t>
            </a:r>
            <a:r>
              <a:rPr lang="ko-KR" altLang="en-US" sz="1200" dirty="0"/>
              <a:t>버튼을 통해 저장된 음원 파일을 불러 올 수 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9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81275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484188"/>
            <a:ext cx="9144000" cy="4219575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cxnSp>
        <p:nvCxnSpPr>
          <p:cNvPr id="3" name="Straight Connector 7"/>
          <p:cNvCxnSpPr/>
          <p:nvPr userDrawn="1"/>
        </p:nvCxnSpPr>
        <p:spPr>
          <a:xfrm>
            <a:off x="0" y="47037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"/>
          <p:cNvGrpSpPr>
            <a:grpSpLocks/>
          </p:cNvGrpSpPr>
          <p:nvPr userDrawn="1"/>
        </p:nvGrpSpPr>
        <p:grpSpPr bwMode="auto">
          <a:xfrm>
            <a:off x="2593975" y="1588"/>
            <a:ext cx="3956050" cy="44450"/>
            <a:chOff x="2067150" y="5965"/>
            <a:chExt cx="3956050" cy="45721"/>
          </a:xfrm>
        </p:grpSpPr>
        <p:sp>
          <p:nvSpPr>
            <p:cNvPr id="5" name="Rectangle 6"/>
            <p:cNvSpPr>
              <a:spLocks noChangeArrowheads="1"/>
            </p:cNvSpPr>
            <p:nvPr userDrawn="1"/>
          </p:nvSpPr>
          <p:spPr bwMode="auto">
            <a:xfrm rot="-5400000">
              <a:off x="5505040" y="-466475"/>
              <a:ext cx="45721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6" name="Rectangle 114"/>
            <p:cNvSpPr>
              <a:spLocks noChangeArrowheads="1"/>
            </p:cNvSpPr>
            <p:nvPr userDrawn="1"/>
          </p:nvSpPr>
          <p:spPr bwMode="auto">
            <a:xfrm rot="-5400000">
              <a:off x="2538003" y="-464888"/>
              <a:ext cx="45721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7" name="Rectangle 223"/>
            <p:cNvSpPr>
              <a:spLocks noChangeArrowheads="1"/>
            </p:cNvSpPr>
            <p:nvPr userDrawn="1"/>
          </p:nvSpPr>
          <p:spPr bwMode="auto">
            <a:xfrm rot="-5400000">
              <a:off x="3527015" y="-466475"/>
              <a:ext cx="45721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8" name="Rectangle 331"/>
            <p:cNvSpPr>
              <a:spLocks noChangeArrowheads="1"/>
            </p:cNvSpPr>
            <p:nvPr userDrawn="1"/>
          </p:nvSpPr>
          <p:spPr bwMode="auto">
            <a:xfrm rot="-5400000">
              <a:off x="4516028" y="-464888"/>
              <a:ext cx="45721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</p:grp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8748713" y="4757738"/>
            <a:ext cx="503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B3A4ECD8-1724-4BDD-9010-AB52CF4863A6}" type="slidenum">
              <a:rPr lang="bg-BG" altLang="ko-KR" sz="1400" smtClean="0">
                <a:solidFill>
                  <a:srgbClr val="7F7F7F"/>
                </a:solidFill>
                <a:latin typeface="Roboto Condensed" pitchFamily="2" charset="0"/>
              </a:rPr>
              <a:pPr eaLnBrk="1" hangingPunct="1">
                <a:defRPr/>
              </a:pPr>
              <a:t>‹#›</a:t>
            </a:fld>
            <a:endParaRPr lang="bg-BG" altLang="ko-KR" sz="1400">
              <a:solidFill>
                <a:srgbClr val="7F7F7F"/>
              </a:solidFill>
              <a:latin typeface="Roboto Condensed" pitchFamily="2" charset="0"/>
            </a:endParaRPr>
          </a:p>
        </p:txBody>
      </p:sp>
      <p:cxnSp>
        <p:nvCxnSpPr>
          <p:cNvPr id="10" name="Straight Connector 14"/>
          <p:cNvCxnSpPr/>
          <p:nvPr userDrawn="1"/>
        </p:nvCxnSpPr>
        <p:spPr>
          <a:xfrm>
            <a:off x="0" y="4746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3209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543D6-CF83-4FFF-B38E-EAE7118ED15F}" type="datetimeFigureOut">
              <a:rPr lang="bg-BG" altLang="ko-KR"/>
              <a:pPr>
                <a:defRPr/>
              </a:pPr>
              <a:t>6.12.2018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92F0B-030E-4275-8236-FFDABDAEAAF8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5333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F5098-15E1-4FF5-A622-8B2B57A33A7C}" type="datetimeFigureOut">
              <a:rPr lang="bg-BG" altLang="ko-KR"/>
              <a:pPr>
                <a:defRPr/>
              </a:pPr>
              <a:t>6.12.2018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4EA95-577D-45DA-9564-2717187DC79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7872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2018-12-06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927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F6C3-B194-403B-95E3-3EA9537B89ED}" type="datetimeFigureOut">
              <a:rPr lang="ko-KR" altLang="en-US" smtClean="0"/>
              <a:t>2018-12-06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9621-BB67-4793-BB90-B00984877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 rot="16200000">
            <a:off x="3522662" y="-217487"/>
            <a:ext cx="123825" cy="990600"/>
          </a:xfrm>
          <a:prstGeom prst="rect">
            <a:avLst/>
          </a:prstGeom>
          <a:solidFill>
            <a:srgbClr val="F7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4" name="Rectangle 114"/>
          <p:cNvSpPr>
            <a:spLocks noChangeArrowheads="1"/>
          </p:cNvSpPr>
          <p:nvPr userDrawn="1"/>
        </p:nvSpPr>
        <p:spPr bwMode="auto">
          <a:xfrm rot="16200000">
            <a:off x="555625" y="-215900"/>
            <a:ext cx="123825" cy="987425"/>
          </a:xfrm>
          <a:prstGeom prst="rect">
            <a:avLst/>
          </a:prstGeom>
          <a:solidFill>
            <a:srgbClr val="414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5" name="Rectangle 331"/>
          <p:cNvSpPr>
            <a:spLocks noChangeArrowheads="1"/>
          </p:cNvSpPr>
          <p:nvPr userDrawn="1"/>
        </p:nvSpPr>
        <p:spPr bwMode="auto">
          <a:xfrm rot="16200000">
            <a:off x="4510881" y="-219868"/>
            <a:ext cx="12223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ko-KR" altLang="ko-KR" sz="1800"/>
          </a:p>
        </p:txBody>
      </p:sp>
      <p:sp>
        <p:nvSpPr>
          <p:cNvPr id="6" name="Rectangle 223"/>
          <p:cNvSpPr>
            <a:spLocks noChangeArrowheads="1"/>
          </p:cNvSpPr>
          <p:nvPr userDrawn="1"/>
        </p:nvSpPr>
        <p:spPr bwMode="auto">
          <a:xfrm rot="16200000">
            <a:off x="1544637" y="-217487"/>
            <a:ext cx="123825" cy="990600"/>
          </a:xfrm>
          <a:prstGeom prst="rect">
            <a:avLst/>
          </a:prstGeom>
          <a:solidFill>
            <a:srgbClr val="67A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7" name="Rectangle 331"/>
          <p:cNvSpPr>
            <a:spLocks noChangeArrowheads="1"/>
          </p:cNvSpPr>
          <p:nvPr userDrawn="1"/>
        </p:nvSpPr>
        <p:spPr bwMode="auto">
          <a:xfrm rot="16200000">
            <a:off x="2533650" y="-215900"/>
            <a:ext cx="123825" cy="987425"/>
          </a:xfrm>
          <a:prstGeom prst="rect">
            <a:avLst/>
          </a:prstGeom>
          <a:solidFill>
            <a:srgbClr val="DC4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8" name="Rectangle 13"/>
          <p:cNvSpPr/>
          <p:nvPr userDrawn="1"/>
        </p:nvSpPr>
        <p:spPr>
          <a:xfrm>
            <a:off x="0" y="268288"/>
            <a:ext cx="9144000" cy="44354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8000"/>
                </a:schemeClr>
              </a:gs>
            </a:gsLst>
            <a:lin ang="16200000" scaled="1"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07950" y="4752975"/>
            <a:ext cx="1973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ko-KR" sz="1400" i="1" dirty="0">
                <a:solidFill>
                  <a:srgbClr val="215968"/>
                </a:solidFill>
                <a:latin typeface="Roboto Condensed Light" pitchFamily="2" charset="0"/>
                <a:ea typeface="굴림" panose="020B0600000101010101" pitchFamily="50" charset="-127"/>
              </a:rPr>
              <a:t>TEAM ENSEMBLE</a:t>
            </a:r>
            <a:endParaRPr lang="bg-BG" altLang="ko-KR" sz="1400" b="1" baseline="30000" dirty="0">
              <a:solidFill>
                <a:srgbClr val="215968"/>
              </a:solidFill>
              <a:latin typeface="Roboto Condensed" pitchFamily="2" charset="0"/>
            </a:endParaRPr>
          </a:p>
        </p:txBody>
      </p:sp>
      <p:grpSp>
        <p:nvGrpSpPr>
          <p:cNvPr id="10" name="그룹 14"/>
          <p:cNvGrpSpPr>
            <a:grpSpLocks/>
          </p:cNvGrpSpPr>
          <p:nvPr userDrawn="1"/>
        </p:nvGrpSpPr>
        <p:grpSpPr bwMode="auto">
          <a:xfrm>
            <a:off x="8428038" y="4732338"/>
            <a:ext cx="728662" cy="398462"/>
            <a:chOff x="8428016" y="4707817"/>
            <a:chExt cx="728142" cy="399502"/>
          </a:xfrm>
        </p:grpSpPr>
        <p:grpSp>
          <p:nvGrpSpPr>
            <p:cNvPr id="11" name="그룹 15"/>
            <p:cNvGrpSpPr>
              <a:grpSpLocks/>
            </p:cNvGrpSpPr>
            <p:nvPr userDrawn="1"/>
          </p:nvGrpSpPr>
          <p:grpSpPr bwMode="auto">
            <a:xfrm>
              <a:off x="8463558" y="4707817"/>
              <a:ext cx="648072" cy="399502"/>
              <a:chOff x="1763688" y="31"/>
              <a:chExt cx="4875857" cy="293049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 rot="16200000">
                <a:off x="3760804" y="969960"/>
                <a:ext cx="2930494" cy="990629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4" name="Rectangle 114"/>
              <p:cNvSpPr>
                <a:spLocks noChangeArrowheads="1"/>
              </p:cNvSpPr>
              <p:nvPr/>
            </p:nvSpPr>
            <p:spPr bwMode="auto">
              <a:xfrm rot="16200000">
                <a:off x="788925" y="969967"/>
                <a:ext cx="2930494" cy="990621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5" name="Rectangle 223"/>
              <p:cNvSpPr>
                <a:spLocks noChangeArrowheads="1"/>
              </p:cNvSpPr>
              <p:nvPr/>
            </p:nvSpPr>
            <p:spPr bwMode="auto">
              <a:xfrm rot="16200000">
                <a:off x="1779554" y="969960"/>
                <a:ext cx="2930494" cy="990629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 bwMode="auto">
              <a:xfrm rot="16200000">
                <a:off x="2770175" y="969967"/>
                <a:ext cx="2930494" cy="990621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7" name="Rectangle 331"/>
              <p:cNvSpPr>
                <a:spLocks noChangeArrowheads="1"/>
              </p:cNvSpPr>
              <p:nvPr/>
            </p:nvSpPr>
            <p:spPr bwMode="auto">
              <a:xfrm rot="16200000">
                <a:off x="4679814" y="969967"/>
                <a:ext cx="2930494" cy="99062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 userDrawn="1"/>
          </p:nvSpPr>
          <p:spPr bwMode="auto">
            <a:xfrm>
              <a:off x="8428016" y="4806499"/>
              <a:ext cx="728142" cy="20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700" b="1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HARMONY</a:t>
              </a:r>
              <a:endParaRPr lang="en-US" altLang="ko-KR" sz="90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992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9C444-0B58-48C9-85BF-6FAD5AC877C1}" type="datetimeFigureOut">
              <a:rPr lang="bg-BG" altLang="ko-KR"/>
              <a:pPr>
                <a:defRPr/>
              </a:pPr>
              <a:t>6.12.2018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FE1AC-76D1-474A-88AE-ECA93ABC8524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09992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DFEFA-719E-448F-B8A2-A39E1D0FD4EF}" type="datetimeFigureOut">
              <a:rPr lang="bg-BG" altLang="ko-KR"/>
              <a:pPr>
                <a:defRPr/>
              </a:pPr>
              <a:t>6.12.2018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9BD16-4B0C-4B60-ACB9-1A8CEC96FE6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17151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452DF-B63A-4E03-BD5C-82DB632D6604}" type="datetimeFigureOut">
              <a:rPr lang="bg-BG" altLang="ko-KR"/>
              <a:pPr>
                <a:defRPr/>
              </a:pPr>
              <a:t>6.12.2018 г.</a:t>
            </a:fld>
            <a:endParaRPr lang="bg-BG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789E4-85EC-4E2C-898D-2F764D74F09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43002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144CB-55AE-4C95-86E9-68A7BB57B700}" type="datetimeFigureOut">
              <a:rPr lang="bg-BG" altLang="ko-KR"/>
              <a:pPr>
                <a:defRPr/>
              </a:pPr>
              <a:t>6.12.2018 г.</a:t>
            </a:fld>
            <a:endParaRPr lang="bg-BG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47BB3-74E3-412F-A4E5-B1B4BB649DAE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65093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9E6BB-30D2-41BB-B16E-1AA5ED2AFBA6}" type="datetimeFigureOut">
              <a:rPr lang="bg-BG" altLang="ko-KR"/>
              <a:pPr>
                <a:defRPr/>
              </a:pPr>
              <a:t>6.12.2018 г.</a:t>
            </a:fld>
            <a:endParaRPr lang="bg-BG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EBAF8-78C6-40F7-9A8C-2484EEFC496B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38715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D71F9-CB0C-4F87-9E63-4ED3D559EA85}" type="datetimeFigureOut">
              <a:rPr lang="bg-BG" altLang="ko-KR"/>
              <a:pPr>
                <a:defRPr/>
              </a:pPr>
              <a:t>6.12.2018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B52DC-0022-4A31-AAF7-07BB60D4882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5574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bg-B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7607F-8994-4A07-9621-B35FFB2EF340}" type="datetimeFigureOut">
              <a:rPr lang="bg-BG" altLang="ko-KR"/>
              <a:pPr>
                <a:defRPr/>
              </a:pPr>
              <a:t>6.12.2018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DFC70-207B-4782-BF1B-3854D67CF87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0734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FBFB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  <a:endParaRPr lang="bg-BG" altLang="ko-KR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bg-BG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A1CA457F-A3D2-40D0-85A0-F44200503633}" type="datetimeFigureOut">
              <a:rPr lang="bg-BG" altLang="ko-KR"/>
              <a:pPr>
                <a:defRPr/>
              </a:pPr>
              <a:t>6.12.2018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1C51CFC-2BAE-465A-AE0B-86202C79CF6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60" r:id="rId12"/>
    <p:sldLayoutId id="214748376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2"/>
          <p:cNvSpPr txBox="1">
            <a:spLocks noChangeArrowheads="1"/>
          </p:cNvSpPr>
          <p:nvPr/>
        </p:nvSpPr>
        <p:spPr bwMode="auto">
          <a:xfrm>
            <a:off x="2627408" y="2930429"/>
            <a:ext cx="3956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4400" b="1" dirty="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HARMONY</a:t>
            </a:r>
            <a:endParaRPr lang="en-US" altLang="ko-KR" sz="4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grpSp>
        <p:nvGrpSpPr>
          <p:cNvPr id="5123" name="그룹 2"/>
          <p:cNvGrpSpPr>
            <a:grpSpLocks/>
          </p:cNvGrpSpPr>
          <p:nvPr/>
        </p:nvGrpSpPr>
        <p:grpSpPr bwMode="auto">
          <a:xfrm>
            <a:off x="2133600" y="0"/>
            <a:ext cx="4876800" cy="2930525"/>
            <a:chOff x="1763688" y="31"/>
            <a:chExt cx="4875857" cy="2930494"/>
          </a:xfrm>
        </p:grpSpPr>
        <p:sp>
          <p:nvSpPr>
            <p:cNvPr id="5125" name="Rectangle 6"/>
            <p:cNvSpPr>
              <a:spLocks noChangeArrowheads="1"/>
            </p:cNvSpPr>
            <p:nvPr/>
          </p:nvSpPr>
          <p:spPr bwMode="auto">
            <a:xfrm rot="-5400000">
              <a:off x="3759239" y="969930"/>
              <a:ext cx="2930397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6" name="Rectangle 114"/>
            <p:cNvSpPr>
              <a:spLocks noChangeArrowheads="1"/>
            </p:cNvSpPr>
            <p:nvPr/>
          </p:nvSpPr>
          <p:spPr bwMode="auto">
            <a:xfrm rot="-5400000">
              <a:off x="792202" y="971614"/>
              <a:ext cx="2930397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7" name="Rectangle 223"/>
            <p:cNvSpPr>
              <a:spLocks noChangeArrowheads="1"/>
            </p:cNvSpPr>
            <p:nvPr/>
          </p:nvSpPr>
          <p:spPr bwMode="auto">
            <a:xfrm rot="-5400000">
              <a:off x="1781213" y="969995"/>
              <a:ext cx="2930397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8" name="Rectangle 331"/>
            <p:cNvSpPr>
              <a:spLocks noChangeArrowheads="1"/>
            </p:cNvSpPr>
            <p:nvPr/>
          </p:nvSpPr>
          <p:spPr bwMode="auto">
            <a:xfrm rot="-5400000">
              <a:off x="2770228" y="971550"/>
              <a:ext cx="2930397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9" name="Rectangle 331"/>
            <p:cNvSpPr>
              <a:spLocks noChangeArrowheads="1"/>
            </p:cNvSpPr>
            <p:nvPr/>
          </p:nvSpPr>
          <p:spPr bwMode="auto">
            <a:xfrm rot="-5400000">
              <a:off x="4680634" y="971518"/>
              <a:ext cx="2930397" cy="9874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</p:grpSp>
      <p:sp>
        <p:nvSpPr>
          <p:cNvPr id="5124" name="TextBox 9"/>
          <p:cNvSpPr txBox="1">
            <a:spLocks noChangeArrowheads="1"/>
          </p:cNvSpPr>
          <p:nvPr/>
        </p:nvSpPr>
        <p:spPr bwMode="auto">
          <a:xfrm>
            <a:off x="7235825" y="38671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201300545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김세용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201300817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김준영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201300883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김진우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201600726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김정민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201602119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유진솔</a:t>
            </a:r>
            <a:endParaRPr lang="en-US" altLang="ko-KR" sz="4400">
              <a:solidFill>
                <a:srgbClr val="7F7F7F"/>
              </a:solidFill>
              <a:latin typeface="Roboto Condense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922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기능 구현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343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Drum</a:t>
            </a:r>
            <a:r>
              <a:rPr lang="ko-KR" altLang="en-US" sz="1400" dirty="0"/>
              <a:t> </a:t>
            </a:r>
            <a:r>
              <a:rPr lang="en-US" altLang="ko-KR" sz="1400" dirty="0"/>
              <a:t>–</a:t>
            </a:r>
            <a:r>
              <a:rPr lang="ko-KR" altLang="en-US" sz="1400" dirty="0"/>
              <a:t> 스틱 생성</a:t>
            </a:r>
            <a:r>
              <a:rPr lang="en-US" altLang="ko-KR" sz="1400" dirty="0"/>
              <a:t>, </a:t>
            </a:r>
            <a:r>
              <a:rPr lang="ko-KR" altLang="en-US" sz="1400" dirty="0"/>
              <a:t>세기에 따른 소리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6D5EBCF-11BF-4B18-9245-58EFBF22DE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4" y="987573"/>
            <a:ext cx="1406817" cy="129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E397533-10B9-407D-A843-AF667D137EB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6" y="987573"/>
            <a:ext cx="1563920" cy="129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B11C207-0E57-4A74-A295-3552E89D4BD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4" y="2636637"/>
            <a:ext cx="3175512" cy="1737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7559FAD-7FC7-49E6-8857-080F956BCBA2}"/>
              </a:ext>
            </a:extLst>
          </p:cNvPr>
          <p:cNvSpPr txBox="1"/>
          <p:nvPr/>
        </p:nvSpPr>
        <p:spPr>
          <a:xfrm>
            <a:off x="251520" y="1347614"/>
            <a:ext cx="5123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스틱 생성</a:t>
            </a:r>
            <a:endParaRPr lang="en-US" altLang="ko-KR" sz="1100" b="1" dirty="0"/>
          </a:p>
          <a:p>
            <a:r>
              <a:rPr lang="ko-KR" altLang="en-US" sz="1100" dirty="0"/>
              <a:t>각 손가락들의 상태를 기반으로 펼쳐진 손가락의 개수를 판단한다</a:t>
            </a:r>
            <a:r>
              <a:rPr lang="en-US" altLang="ko-KR" sz="1100" dirty="0"/>
              <a:t>. </a:t>
            </a:r>
            <a:r>
              <a:rPr lang="ko-KR" altLang="en-US" sz="1100" dirty="0"/>
              <a:t>펼쳐진 손가락의 개수가 </a:t>
            </a:r>
            <a:r>
              <a:rPr lang="en-US" altLang="ko-KR" sz="1100" dirty="0"/>
              <a:t>0</a:t>
            </a:r>
            <a:r>
              <a:rPr lang="ko-KR" altLang="en-US" sz="1100" dirty="0"/>
              <a:t>이 되었을 때를 주먹으로 간주하여 손의 위치에 스틱을 생성한다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BF1D49-3AC2-4E5B-A5A4-6141AC8045F8}"/>
              </a:ext>
            </a:extLst>
          </p:cNvPr>
          <p:cNvSpPr txBox="1"/>
          <p:nvPr/>
        </p:nvSpPr>
        <p:spPr>
          <a:xfrm>
            <a:off x="251520" y="2931790"/>
            <a:ext cx="5123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세기에 따른 소리 조절</a:t>
            </a:r>
            <a:endParaRPr lang="en-US" altLang="ko-KR" sz="1100" b="1" dirty="0"/>
          </a:p>
          <a:p>
            <a:r>
              <a:rPr lang="ko-KR" altLang="en-US" sz="1100" dirty="0"/>
              <a:t>드럼은 가상의 스틱 객체와 악기 간에 충돌을 감지하여 사운드를 출력을 한다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이때 정적인 드럼 객체와 동적인 스틱 객체 간에 상대속도에 비례하여 볼륨을 </a:t>
            </a:r>
            <a:r>
              <a:rPr lang="en-US" altLang="ko-KR" sz="1100" dirty="0"/>
              <a:t>Mapping</a:t>
            </a:r>
            <a:r>
              <a:rPr lang="ko-KR" altLang="en-US" sz="1100" dirty="0"/>
              <a:t>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12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기능 구현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343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Drum – Kick sound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72DDF46-EDA7-4436-9192-C902F2D0DC9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567605"/>
            <a:ext cx="1308730" cy="981548"/>
          </a:xfrm>
          <a:prstGeom prst="rect">
            <a:avLst/>
          </a:prstGeom>
        </p:spPr>
      </p:pic>
      <p:pic>
        <p:nvPicPr>
          <p:cNvPr id="10" name="그림 9" descr="EMB000047608ccd">
            <a:extLst>
              <a:ext uri="{FF2B5EF4-FFF2-40B4-BE49-F238E27FC236}">
                <a16:creationId xmlns:a16="http://schemas.microsoft.com/office/drawing/2014/main" xmlns="" id="{56D9ECA2-4E92-4324-8C85-A3F24A616E1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703509"/>
            <a:ext cx="2396797" cy="71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82C9F00-B7B7-4202-9913-AC186E65E89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002" y="2563079"/>
            <a:ext cx="742995" cy="4791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A474636-9CE9-4B49-A286-1860F6C91D85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556" b="75417" l="9167" r="93646">
                        <a14:foregroundMark x1="18646" y1="16528" x2="88958" y2="58889"/>
                        <a14:foregroundMark x1="8438" y1="70278" x2="12500" y2="75417"/>
                        <a14:foregroundMark x1="12500" y1="75417" x2="14167" y2="75417"/>
                        <a14:foregroundMark x1="11563" y1="66944" x2="9167" y2="74028"/>
                        <a14:foregroundMark x1="9167" y1="74028" x2="9271" y2="74444"/>
                        <a14:foregroundMark x1="31875" y1="62500" x2="30104" y2="65556"/>
                        <a14:foregroundMark x1="21354" y1="65417" x2="24583" y2="65139"/>
                        <a14:foregroundMark x1="18958" y1="72083" x2="37188" y2="71528"/>
                        <a14:foregroundMark x1="37188" y1="71528" x2="45729" y2="71528"/>
                        <a14:foregroundMark x1="45729" y1="71528" x2="56667" y2="71111"/>
                        <a14:foregroundMark x1="56667" y1="71111" x2="56667" y2="71111"/>
                        <a14:foregroundMark x1="58125" y1="74722" x2="86563" y2="75417"/>
                        <a14:foregroundMark x1="89167" y1="57639" x2="93646" y2="61528"/>
                        <a14:foregroundMark x1="93646" y1="61528" x2="87708" y2="63333"/>
                        <a14:foregroundMark x1="87708" y1="63333" x2="87083" y2="62917"/>
                        <a14:foregroundMark x1="38333" y1="39583" x2="38333" y2="39583"/>
                        <a14:foregroundMark x1="39688" y1="39861" x2="39688" y2="39861"/>
                        <a14:foregroundMark x1="41354" y1="40417" x2="41354" y2="40417"/>
                        <a14:foregroundMark x1="44896" y1="43333" x2="44896" y2="43333"/>
                        <a14:foregroundMark x1="44271" y1="42361" x2="44271" y2="42361"/>
                        <a14:foregroundMark x1="44375" y1="46806" x2="44375" y2="46806"/>
                        <a14:foregroundMark x1="36563" y1="47361" x2="36563" y2="47361"/>
                        <a14:foregroundMark x1="38854" y1="54028" x2="38854" y2="54028"/>
                        <a14:foregroundMark x1="43542" y1="56806" x2="43542" y2="56806"/>
                        <a14:foregroundMark x1="53542" y1="34306" x2="54896" y2="35000"/>
                        <a14:foregroundMark x1="55833" y1="35417" x2="56250" y2="35694"/>
                        <a14:foregroundMark x1="31042" y1="60833" x2="20000" y2="60556"/>
                        <a14:foregroundMark x1="20000" y1="60556" x2="16250" y2="63333"/>
                        <a14:foregroundMark x1="15000" y1="63056" x2="12812" y2="65278"/>
                        <a14:backgroundMark x1="18021" y1="23611" x2="23229" y2="27361"/>
                        <a14:backgroundMark x1="23229" y1="27361" x2="18333" y2="25000"/>
                        <a14:backgroundMark x1="20938" y1="42639" x2="15000" y2="43472"/>
                        <a14:backgroundMark x1="15000" y1="43472" x2="18125" y2="52639"/>
                        <a14:backgroundMark x1="18125" y1="52639" x2="19479" y2="54444"/>
                        <a14:backgroundMark x1="23854" y1="43056" x2="28958" y2="45556"/>
                        <a14:backgroundMark x1="28958" y1="45556" x2="31875" y2="41389"/>
                        <a14:backgroundMark x1="38646" y1="42083" x2="39792" y2="42361"/>
                        <a14:backgroundMark x1="47604" y1="44583" x2="50208" y2="44722"/>
                        <a14:backgroundMark x1="47188" y1="40556" x2="46458" y2="46944"/>
                        <a14:backgroundMark x1="49583" y1="41944" x2="53958" y2="45556"/>
                        <a14:backgroundMark x1="58438" y1="47778" x2="66667" y2="53472"/>
                        <a14:backgroundMark x1="47917" y1="49444" x2="47917" y2="49444"/>
                        <a14:backgroundMark x1="75000" y1="58750" x2="53958" y2="57083"/>
                        <a14:backgroundMark x1="48229" y1="48333" x2="50208" y2="56528"/>
                        <a14:backgroundMark x1="36458" y1="52639" x2="33021" y2="57083"/>
                        <a14:backgroundMark x1="40729" y1="56667" x2="37708" y2="56667"/>
                        <a14:backgroundMark x1="40104" y1="49722" x2="40938" y2="50000"/>
                        <a14:backgroundMark x1="38646" y1="48889" x2="38646" y2="48889"/>
                        <a14:backgroundMark x1="71979" y1="41806" x2="80729" y2="46250"/>
                        <a14:backgroundMark x1="84896" y1="50972" x2="88021" y2="52917"/>
                      </a14:backgroundRemoval>
                    </a14:imgEffect>
                  </a14:imgLayer>
                </a14:imgProps>
              </a:ext>
            </a:extLst>
          </a:blip>
          <a:srcRect l="5313" t="8472" r="1250" b="18056"/>
          <a:stretch/>
        </p:blipFill>
        <p:spPr>
          <a:xfrm>
            <a:off x="7729916" y="3777295"/>
            <a:ext cx="1308730" cy="771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9AC16D7-4485-49DB-AA1E-A1AA6F17B480}"/>
              </a:ext>
            </a:extLst>
          </p:cNvPr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115616" y="3060782"/>
            <a:ext cx="4807305" cy="14950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07D0F73-43C2-48B9-A379-455C6E2303E0}"/>
              </a:ext>
            </a:extLst>
          </p:cNvPr>
          <p:cNvSpPr txBox="1"/>
          <p:nvPr/>
        </p:nvSpPr>
        <p:spPr>
          <a:xfrm>
            <a:off x="395536" y="1603105"/>
            <a:ext cx="586104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Kick drum sound</a:t>
            </a:r>
            <a:r>
              <a:rPr lang="ko-KR" altLang="en-US" sz="1100" dirty="0"/>
              <a:t>는 </a:t>
            </a:r>
            <a:r>
              <a:rPr lang="en-US" altLang="ko-KR" sz="1100" dirty="0"/>
              <a:t>Unity</a:t>
            </a:r>
            <a:r>
              <a:rPr lang="ko-KR" altLang="en-US" sz="1100" dirty="0"/>
              <a:t>와 </a:t>
            </a:r>
            <a:r>
              <a:rPr lang="en-US" altLang="ko-KR" sz="1100" dirty="0"/>
              <a:t>Arduino</a:t>
            </a:r>
            <a:r>
              <a:rPr lang="ko-KR" altLang="en-US" sz="1100" dirty="0"/>
              <a:t>를 이용한다</a:t>
            </a:r>
            <a:r>
              <a:rPr lang="en-US" altLang="ko-KR" sz="1100" dirty="0"/>
              <a:t>. Arduino</a:t>
            </a:r>
            <a:r>
              <a:rPr lang="ko-KR" altLang="en-US" sz="1100" dirty="0"/>
              <a:t>는 부착된 </a:t>
            </a:r>
            <a:r>
              <a:rPr lang="en-US" altLang="ko-KR" sz="1100" dirty="0"/>
              <a:t>FSR-406</a:t>
            </a:r>
            <a:r>
              <a:rPr lang="ko-KR" altLang="en-US" sz="1100" dirty="0"/>
              <a:t>센서로 부터 </a:t>
            </a:r>
            <a:r>
              <a:rPr lang="ko-KR" altLang="en-US" sz="1100" dirty="0" err="1"/>
              <a:t>센싱된</a:t>
            </a:r>
            <a:r>
              <a:rPr lang="ko-KR" altLang="en-US" sz="1100" dirty="0"/>
              <a:t>  압력 값을 계속해서 </a:t>
            </a:r>
            <a:r>
              <a:rPr lang="en-US" altLang="ko-KR" sz="1100" dirty="0"/>
              <a:t>Unity</a:t>
            </a:r>
            <a:r>
              <a:rPr lang="ko-KR" altLang="en-US" sz="1100" dirty="0"/>
              <a:t>로 보낸다</a:t>
            </a:r>
            <a:r>
              <a:rPr lang="en-US" altLang="ko-KR" sz="1100" dirty="0"/>
              <a:t>. </a:t>
            </a:r>
            <a:r>
              <a:rPr lang="ko-KR" altLang="en-US" sz="1100" dirty="0"/>
              <a:t>연주자가 페달을 밟을 시 그 순간 샘플링 된 최대값을 추출한다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추출된 최대값을 아래와 같이 볼륨 </a:t>
            </a:r>
            <a:r>
              <a:rPr lang="en-US" altLang="ko-KR" sz="1100" dirty="0"/>
              <a:t>mapping</a:t>
            </a:r>
            <a:r>
              <a:rPr lang="ko-KR" altLang="en-US" sz="1100" dirty="0"/>
              <a:t>하여 </a:t>
            </a:r>
            <a:r>
              <a:rPr lang="en-US" altLang="ko-KR" sz="1100" dirty="0"/>
              <a:t>Kick sound</a:t>
            </a:r>
            <a:r>
              <a:rPr lang="ko-KR" altLang="en-US" sz="1100" dirty="0"/>
              <a:t>를 출력해 준다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11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062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기능 구현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343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Keyboard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7924176-29FD-473D-B334-0751742969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55836" y="887104"/>
            <a:ext cx="2220351" cy="12495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446BA0A-2E49-4B0B-B802-7AA38964DA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20072" y="2405742"/>
            <a:ext cx="3691880" cy="9437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7BE0BA9-E180-4740-A5F1-BA781CEE34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20072" y="3618602"/>
            <a:ext cx="3691880" cy="9555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2694E23-253C-4FC6-AA30-A952402AF7B6}"/>
              </a:ext>
            </a:extLst>
          </p:cNvPr>
          <p:cNvSpPr txBox="1"/>
          <p:nvPr/>
        </p:nvSpPr>
        <p:spPr>
          <a:xfrm>
            <a:off x="251520" y="1275606"/>
            <a:ext cx="4945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건반의 회전각에 따른 소리</a:t>
            </a:r>
            <a:endParaRPr lang="en-US" altLang="ko-KR" sz="1100" b="1" dirty="0"/>
          </a:p>
          <a:p>
            <a:r>
              <a:rPr lang="ko-KR" altLang="en-US" sz="1100" dirty="0"/>
              <a:t>손 객체의 손가락이 건반을 물리적인 힘으로 누르면 건반이 회전하고</a:t>
            </a:r>
            <a:r>
              <a:rPr lang="en-US" altLang="ko-KR" sz="1100" dirty="0"/>
              <a:t>(</a:t>
            </a:r>
            <a:r>
              <a:rPr lang="ko-KR" altLang="en-US" sz="1100" dirty="0"/>
              <a:t>내려가고</a:t>
            </a:r>
            <a:r>
              <a:rPr lang="en-US" altLang="ko-KR" sz="1100" dirty="0"/>
              <a:t>) </a:t>
            </a:r>
            <a:r>
              <a:rPr lang="ko-KR" altLang="en-US" sz="1100" dirty="0"/>
              <a:t>건반이 눌렸다고 판단되는 특정 각도를 넘을 시 소리를 출력한다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EA2972C-9A08-48AA-85B9-D9D134CAC84F}"/>
              </a:ext>
            </a:extLst>
          </p:cNvPr>
          <p:cNvSpPr txBox="1"/>
          <p:nvPr/>
        </p:nvSpPr>
        <p:spPr>
          <a:xfrm>
            <a:off x="251519" y="2417995"/>
            <a:ext cx="49458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사운드 선택</a:t>
            </a:r>
            <a:endParaRPr lang="en-US" altLang="ko-KR" sz="1100" b="1" dirty="0"/>
          </a:p>
          <a:p>
            <a:r>
              <a:rPr lang="ko-KR" altLang="en-US" sz="1100" dirty="0"/>
              <a:t>연주 화면 하단에 </a:t>
            </a:r>
            <a:r>
              <a:rPr lang="en-US" altLang="ko-KR" sz="1100" dirty="0"/>
              <a:t>Classic Piano, Electric Piano, Synthesizer </a:t>
            </a:r>
            <a:r>
              <a:rPr lang="ko-KR" altLang="en-US" sz="1100" dirty="0"/>
              <a:t>버튼을 누르게 되면 </a:t>
            </a:r>
            <a:r>
              <a:rPr lang="en-US" altLang="ko-KR" sz="1100" dirty="0"/>
              <a:t>Sound Manager</a:t>
            </a:r>
            <a:r>
              <a:rPr lang="ko-KR" altLang="en-US" sz="1100" dirty="0"/>
              <a:t>에 의해서 일괄적으로 건반들의 사운드가 바뀐다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068E743-95B2-4466-8D66-17CE04241226}"/>
              </a:ext>
            </a:extLst>
          </p:cNvPr>
          <p:cNvSpPr txBox="1"/>
          <p:nvPr/>
        </p:nvSpPr>
        <p:spPr>
          <a:xfrm>
            <a:off x="262855" y="3349474"/>
            <a:ext cx="49458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/>
              <a:t>신디사이저</a:t>
            </a:r>
            <a:r>
              <a:rPr lang="ko-KR" altLang="en-US" sz="1100" b="1" dirty="0"/>
              <a:t> 기능</a:t>
            </a:r>
            <a:endParaRPr lang="en-US" altLang="ko-KR" sz="1100" b="1" dirty="0"/>
          </a:p>
          <a:p>
            <a:r>
              <a:rPr lang="ko-KR" altLang="en-US" sz="1100" dirty="0" err="1"/>
              <a:t>신디사이저를</a:t>
            </a:r>
            <a:r>
              <a:rPr lang="ko-KR" altLang="en-US" sz="1100" dirty="0"/>
              <a:t> 누르게 되면 </a:t>
            </a:r>
            <a:r>
              <a:rPr lang="en-US" altLang="ko-KR" sz="1100" dirty="0"/>
              <a:t>Sine, Pulse, Triangle wave</a:t>
            </a:r>
            <a:r>
              <a:rPr lang="ko-KR" altLang="en-US" sz="1100" dirty="0"/>
              <a:t>를 선택 할 수 있으며 </a:t>
            </a:r>
            <a:r>
              <a:rPr lang="en-US" altLang="ko-KR" sz="1100" dirty="0"/>
              <a:t>LFO, Harmonic, Echo ratio</a:t>
            </a:r>
            <a:r>
              <a:rPr lang="ko-KR" altLang="en-US" sz="1100" dirty="0"/>
              <a:t>를 통해  기본음을 조작할 수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948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기능 구현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343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Keyboard – Sustain Pedal</a:t>
            </a:r>
            <a:endParaRPr lang="ko-KR" altLang="en-US" sz="1400" dirty="0"/>
          </a:p>
        </p:txBody>
      </p:sp>
      <p:pic>
        <p:nvPicPr>
          <p:cNvPr id="5" name="그림 4" descr="EMB000047608ccd">
            <a:extLst>
              <a:ext uri="{FF2B5EF4-FFF2-40B4-BE49-F238E27FC236}">
                <a16:creationId xmlns:a16="http://schemas.microsoft.com/office/drawing/2014/main" xmlns="" id="{56D9ECA2-4E92-4324-8C85-A3F24A616E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77" y="3512799"/>
            <a:ext cx="2497301" cy="74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82C9F00-B7B7-4202-9913-AC186E65E8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29" y="3358658"/>
            <a:ext cx="774150" cy="4992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5D1D331-BEF4-4191-87C4-7E7A3AC335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97675" y="3400329"/>
            <a:ext cx="1301277" cy="9150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C034049-2922-4775-945E-B4CEF5BD1AEC}"/>
              </a:ext>
            </a:extLst>
          </p:cNvPr>
          <p:cNvSpPr/>
          <p:nvPr/>
        </p:nvSpPr>
        <p:spPr>
          <a:xfrm>
            <a:off x="130176" y="1716219"/>
            <a:ext cx="5449936" cy="158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Sustain Pedal</a:t>
            </a:r>
            <a:r>
              <a:rPr lang="ko-KR" altLang="en-US" sz="1100" dirty="0"/>
              <a:t>은 </a:t>
            </a:r>
            <a:r>
              <a:rPr lang="en-US" altLang="ko-KR" sz="1100" dirty="0"/>
              <a:t>Unity</a:t>
            </a:r>
            <a:r>
              <a:rPr lang="ko-KR" altLang="en-US" sz="1100" dirty="0"/>
              <a:t>와 </a:t>
            </a:r>
            <a:r>
              <a:rPr lang="en-US" altLang="ko-KR" sz="1100" dirty="0"/>
              <a:t>Arduino</a:t>
            </a:r>
            <a:r>
              <a:rPr lang="ko-KR" altLang="en-US" sz="1100" dirty="0"/>
              <a:t>를 이용한다</a:t>
            </a:r>
            <a:r>
              <a:rPr lang="en-US" altLang="ko-KR" sz="1100" dirty="0"/>
              <a:t>. Arduino</a:t>
            </a:r>
            <a:r>
              <a:rPr lang="ko-KR" altLang="en-US" sz="1100" dirty="0"/>
              <a:t>는 부착된 </a:t>
            </a:r>
            <a:r>
              <a:rPr lang="en-US" altLang="ko-KR" sz="1100" dirty="0"/>
              <a:t>FSR-406</a:t>
            </a:r>
            <a:r>
              <a:rPr lang="ko-KR" altLang="en-US" sz="1100" dirty="0"/>
              <a:t>센서로 부터 </a:t>
            </a:r>
            <a:r>
              <a:rPr lang="ko-KR" altLang="en-US" sz="1100" dirty="0" err="1"/>
              <a:t>센싱된</a:t>
            </a:r>
            <a:r>
              <a:rPr lang="ko-KR" altLang="en-US" sz="1100" dirty="0"/>
              <a:t>  압력 값을 계속해서 </a:t>
            </a:r>
            <a:r>
              <a:rPr lang="en-US" altLang="ko-KR" sz="1100" dirty="0"/>
              <a:t>Unity</a:t>
            </a:r>
            <a:r>
              <a:rPr lang="ko-KR" altLang="en-US" sz="1100" dirty="0"/>
              <a:t>로 보낸다</a:t>
            </a:r>
            <a:r>
              <a:rPr lang="en-US" altLang="ko-KR" sz="1100" dirty="0"/>
              <a:t>. </a:t>
            </a:r>
            <a:r>
              <a:rPr lang="ko-KR" altLang="en-US" sz="1100" dirty="0"/>
              <a:t>연주자가 페달을 밟을 시 </a:t>
            </a:r>
            <a:r>
              <a:rPr lang="ko-KR" altLang="en-US" sz="1100" dirty="0" err="1"/>
              <a:t>서스테인</a:t>
            </a:r>
            <a:r>
              <a:rPr lang="ko-KR" altLang="en-US" sz="1100" dirty="0"/>
              <a:t> 기능이 </a:t>
            </a:r>
            <a:r>
              <a:rPr lang="en-US" altLang="ko-KR" sz="1100" dirty="0"/>
              <a:t>ON</a:t>
            </a:r>
            <a:r>
              <a:rPr lang="ko-KR" altLang="en-US" sz="1100" dirty="0"/>
              <a:t>이 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 </a:t>
            </a:r>
            <a:r>
              <a:rPr lang="ko-KR" altLang="en-US" sz="1100" dirty="0" err="1"/>
              <a:t>서스테인</a:t>
            </a:r>
            <a:r>
              <a:rPr lang="ko-KR" altLang="en-US" sz="1100" dirty="0"/>
              <a:t> 기능이 </a:t>
            </a:r>
            <a:r>
              <a:rPr lang="en-US" altLang="ko-KR" sz="1100" dirty="0"/>
              <a:t>ON</a:t>
            </a:r>
            <a:r>
              <a:rPr lang="ko-KR" altLang="en-US" sz="1100" dirty="0"/>
              <a:t>이 되면 현재 악기 사운드가 출력되고 있는 트랙에 </a:t>
            </a:r>
            <a:r>
              <a:rPr lang="ko-KR" altLang="en-US" sz="1100" dirty="0" err="1"/>
              <a:t>리버브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이펙터를</a:t>
            </a:r>
            <a:r>
              <a:rPr lang="ko-KR" altLang="en-US" sz="1100" dirty="0"/>
              <a:t> 활성화 시킨다</a:t>
            </a:r>
            <a:r>
              <a:rPr lang="en-US" altLang="ko-KR" sz="11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08916EC-4386-4ABC-BD56-4A08CBFA5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1861195"/>
            <a:ext cx="2635050" cy="23724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FDE527C-829A-471B-9D80-2C91EFE9D368}"/>
              </a:ext>
            </a:extLst>
          </p:cNvPr>
          <p:cNvSpPr/>
          <p:nvPr/>
        </p:nvSpPr>
        <p:spPr bwMode="auto">
          <a:xfrm>
            <a:off x="6300192" y="3075806"/>
            <a:ext cx="2635050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기능 구현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4225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Launch Pad – </a:t>
            </a:r>
            <a:r>
              <a:rPr lang="ko-KR" altLang="en-US" sz="1400" dirty="0"/>
              <a:t>세기에 따른 소리</a:t>
            </a:r>
            <a:r>
              <a:rPr lang="en-US" altLang="ko-KR" sz="1400" dirty="0"/>
              <a:t>, </a:t>
            </a:r>
            <a:r>
              <a:rPr lang="ko-KR" altLang="en-US" sz="1400" dirty="0"/>
              <a:t>패드 별 사운드 변경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7E712C1-3AEE-4CE6-9987-5C26DADB4C1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77" y="1223666"/>
            <a:ext cx="2827074" cy="158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284DAEE-65B0-4BD1-B47A-F48A8527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177" y="3003797"/>
            <a:ext cx="2827074" cy="1422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379E8BA-E813-459A-AA08-E58A9983312B}"/>
              </a:ext>
            </a:extLst>
          </p:cNvPr>
          <p:cNvSpPr txBox="1"/>
          <p:nvPr/>
        </p:nvSpPr>
        <p:spPr>
          <a:xfrm>
            <a:off x="130176" y="1633763"/>
            <a:ext cx="5123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세기에 따른 소리 조절</a:t>
            </a:r>
            <a:endParaRPr lang="en-US" altLang="ko-KR" sz="1100" b="1" dirty="0"/>
          </a:p>
          <a:p>
            <a:r>
              <a:rPr lang="ko-KR" altLang="en-US" sz="1100" dirty="0"/>
              <a:t>런치패드는 가상의 손과 악기 간에 충돌을 감지하여 사운드를 출력을 한다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이때 정적인 런치패드 객체와 동적인 손 객체 간에 상대속도에 비례하여 볼륨을 </a:t>
            </a:r>
            <a:r>
              <a:rPr lang="en-US" altLang="ko-KR" sz="1100" dirty="0"/>
              <a:t>Mapping</a:t>
            </a:r>
            <a:r>
              <a:rPr lang="ko-KR" altLang="en-US" sz="1100" dirty="0"/>
              <a:t>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A01CAAD-7708-475C-9390-92266B2B479B}"/>
              </a:ext>
            </a:extLst>
          </p:cNvPr>
          <p:cNvSpPr txBox="1"/>
          <p:nvPr/>
        </p:nvSpPr>
        <p:spPr>
          <a:xfrm>
            <a:off x="130176" y="3009952"/>
            <a:ext cx="5123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패드 별 사운드 변경</a:t>
            </a:r>
            <a:endParaRPr lang="en-US" altLang="ko-KR" sz="1100" b="1" dirty="0"/>
          </a:p>
          <a:p>
            <a:r>
              <a:rPr lang="ko-KR" altLang="en-US" sz="1100" dirty="0"/>
              <a:t>각 패드에는 사용자가 원하는 소리를 </a:t>
            </a:r>
            <a:r>
              <a:rPr lang="en-US" altLang="ko-KR" sz="1100" dirty="0"/>
              <a:t>file load</a:t>
            </a:r>
            <a:r>
              <a:rPr lang="ko-KR" altLang="en-US" sz="1100" dirty="0"/>
              <a:t>를 통해 넣을 수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4845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기능 구현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343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Launch Pad – Loop Station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16704D6-7E7B-4DEC-BB6A-6C279A5048D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163368"/>
            <a:ext cx="1232291" cy="814113"/>
          </a:xfrm>
          <a:prstGeom prst="rect">
            <a:avLst/>
          </a:prstGeom>
        </p:spPr>
      </p:pic>
      <p:pic>
        <p:nvPicPr>
          <p:cNvPr id="6" name="그림 5" descr="EMB000047608ccd">
            <a:extLst>
              <a:ext uri="{FF2B5EF4-FFF2-40B4-BE49-F238E27FC236}">
                <a16:creationId xmlns:a16="http://schemas.microsoft.com/office/drawing/2014/main" xmlns="" id="{56D9ECA2-4E92-4324-8C85-A3F24A616E1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939" y="1183096"/>
            <a:ext cx="2350938" cy="70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82C9F00-B7B7-4202-9913-AC186E65E89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50" y="1063587"/>
            <a:ext cx="728779" cy="4699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6D26489-4A2A-442E-B054-2AF407A1C9E2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556" b="75417" l="9167" r="93646">
                        <a14:foregroundMark x1="18646" y1="16528" x2="88958" y2="58889"/>
                        <a14:foregroundMark x1="8438" y1="70278" x2="12500" y2="75417"/>
                        <a14:foregroundMark x1="12500" y1="75417" x2="14167" y2="75417"/>
                        <a14:foregroundMark x1="11563" y1="66944" x2="9167" y2="74028"/>
                        <a14:foregroundMark x1="9167" y1="74028" x2="9271" y2="74444"/>
                        <a14:foregroundMark x1="31875" y1="62500" x2="30104" y2="65556"/>
                        <a14:foregroundMark x1="21354" y1="65417" x2="24583" y2="65139"/>
                        <a14:foregroundMark x1="18958" y1="72083" x2="37188" y2="71528"/>
                        <a14:foregroundMark x1="37188" y1="71528" x2="45729" y2="71528"/>
                        <a14:foregroundMark x1="45729" y1="71528" x2="56667" y2="71111"/>
                        <a14:foregroundMark x1="56667" y1="71111" x2="56667" y2="71111"/>
                        <a14:foregroundMark x1="58125" y1="74722" x2="86563" y2="75417"/>
                        <a14:foregroundMark x1="89167" y1="57639" x2="93646" y2="61528"/>
                        <a14:foregroundMark x1="93646" y1="61528" x2="87708" y2="63333"/>
                        <a14:foregroundMark x1="87708" y1="63333" x2="87083" y2="62917"/>
                        <a14:foregroundMark x1="38333" y1="39583" x2="38333" y2="39583"/>
                        <a14:foregroundMark x1="39688" y1="39861" x2="39688" y2="39861"/>
                        <a14:foregroundMark x1="41354" y1="40417" x2="41354" y2="40417"/>
                        <a14:foregroundMark x1="44896" y1="43333" x2="44896" y2="43333"/>
                        <a14:foregroundMark x1="44271" y1="42361" x2="44271" y2="42361"/>
                        <a14:foregroundMark x1="44375" y1="46806" x2="44375" y2="46806"/>
                        <a14:foregroundMark x1="36563" y1="47361" x2="36563" y2="47361"/>
                        <a14:foregroundMark x1="38854" y1="54028" x2="38854" y2="54028"/>
                        <a14:foregroundMark x1="43542" y1="56806" x2="43542" y2="56806"/>
                        <a14:foregroundMark x1="53542" y1="34306" x2="54896" y2="35000"/>
                        <a14:foregroundMark x1="55833" y1="35417" x2="56250" y2="35694"/>
                        <a14:foregroundMark x1="31042" y1="60833" x2="20000" y2="60556"/>
                        <a14:foregroundMark x1="20000" y1="60556" x2="16250" y2="63333"/>
                        <a14:foregroundMark x1="15000" y1="63056" x2="12812" y2="65278"/>
                        <a14:backgroundMark x1="18021" y1="23611" x2="23229" y2="27361"/>
                        <a14:backgroundMark x1="23229" y1="27361" x2="18333" y2="25000"/>
                        <a14:backgroundMark x1="20938" y1="42639" x2="15000" y2="43472"/>
                        <a14:backgroundMark x1="15000" y1="43472" x2="18125" y2="52639"/>
                        <a14:backgroundMark x1="18125" y1="52639" x2="19479" y2="54444"/>
                        <a14:backgroundMark x1="23854" y1="43056" x2="28958" y2="45556"/>
                        <a14:backgroundMark x1="28958" y1="45556" x2="31875" y2="41389"/>
                        <a14:backgroundMark x1="38646" y1="42083" x2="39792" y2="42361"/>
                        <a14:backgroundMark x1="47604" y1="44583" x2="50208" y2="44722"/>
                        <a14:backgroundMark x1="47188" y1="40556" x2="46458" y2="46944"/>
                        <a14:backgroundMark x1="49583" y1="41944" x2="53958" y2="45556"/>
                        <a14:backgroundMark x1="58438" y1="47778" x2="66667" y2="53472"/>
                        <a14:backgroundMark x1="47917" y1="49444" x2="47917" y2="49444"/>
                        <a14:backgroundMark x1="75000" y1="58750" x2="53958" y2="57083"/>
                        <a14:backgroundMark x1="48229" y1="48333" x2="50208" y2="56528"/>
                        <a14:backgroundMark x1="36458" y1="52639" x2="33021" y2="57083"/>
                        <a14:backgroundMark x1="40729" y1="56667" x2="37708" y2="56667"/>
                        <a14:backgroundMark x1="40104" y1="49722" x2="40938" y2="50000"/>
                        <a14:backgroundMark x1="38646" y1="48889" x2="38646" y2="48889"/>
                        <a14:backgroundMark x1="71979" y1="41806" x2="80729" y2="46250"/>
                        <a14:backgroundMark x1="84896" y1="50972" x2="88021" y2="52917"/>
                      </a14:backgroundRemoval>
                    </a14:imgEffect>
                  </a14:imgLayer>
                </a14:imgProps>
              </a:ext>
            </a:extLst>
          </a:blip>
          <a:srcRect l="5313" t="8472" r="1250" b="18056"/>
          <a:stretch/>
        </p:blipFill>
        <p:spPr>
          <a:xfrm>
            <a:off x="7452320" y="2163368"/>
            <a:ext cx="1308730" cy="771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7C01F07-6EFB-4209-B7C8-F46098D7096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678" y="3327918"/>
            <a:ext cx="1379612" cy="8894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3FC6C70-2985-4D76-9CDC-2E2DE16033DC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803" y="3319106"/>
            <a:ext cx="1500227" cy="8967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7F1C09E-8A98-425F-9FD3-1D309A9C14B7}"/>
              </a:ext>
            </a:extLst>
          </p:cNvPr>
          <p:cNvSpPr/>
          <p:nvPr/>
        </p:nvSpPr>
        <p:spPr>
          <a:xfrm>
            <a:off x="130176" y="1280849"/>
            <a:ext cx="5073747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Loop</a:t>
            </a:r>
            <a:r>
              <a:rPr lang="ko-KR" altLang="en-US" sz="1100" dirty="0"/>
              <a:t> </a:t>
            </a:r>
            <a:r>
              <a:rPr lang="en-US" altLang="ko-KR" sz="1100" dirty="0"/>
              <a:t>Station</a:t>
            </a:r>
            <a:r>
              <a:rPr lang="ko-KR" altLang="en-US" sz="1100" dirty="0"/>
              <a:t>은 </a:t>
            </a:r>
            <a:r>
              <a:rPr lang="en-US" altLang="ko-KR" sz="1100" dirty="0"/>
              <a:t>Unity</a:t>
            </a:r>
            <a:r>
              <a:rPr lang="ko-KR" altLang="en-US" sz="1100" dirty="0"/>
              <a:t>와 </a:t>
            </a:r>
            <a:r>
              <a:rPr lang="en-US" altLang="ko-KR" sz="1100" dirty="0"/>
              <a:t>Arduino</a:t>
            </a:r>
            <a:r>
              <a:rPr lang="ko-KR" altLang="en-US" sz="1100" dirty="0"/>
              <a:t>를 이용한다</a:t>
            </a:r>
            <a:r>
              <a:rPr lang="en-US" altLang="ko-KR" sz="1100" dirty="0"/>
              <a:t>. Arduino</a:t>
            </a:r>
            <a:r>
              <a:rPr lang="ko-KR" altLang="en-US" sz="1100" dirty="0"/>
              <a:t>는 부착된 </a:t>
            </a:r>
            <a:r>
              <a:rPr lang="en-US" altLang="ko-KR" sz="1100" dirty="0"/>
              <a:t>FSR-406</a:t>
            </a:r>
            <a:r>
              <a:rPr lang="ko-KR" altLang="en-US" sz="1100" dirty="0"/>
              <a:t>센서로 부터 </a:t>
            </a:r>
            <a:r>
              <a:rPr lang="ko-KR" altLang="en-US" sz="1100" dirty="0" err="1"/>
              <a:t>센싱된</a:t>
            </a:r>
            <a:r>
              <a:rPr lang="ko-KR" altLang="en-US" sz="1100" dirty="0"/>
              <a:t>  압력 값을 계속해서 </a:t>
            </a:r>
            <a:r>
              <a:rPr lang="en-US" altLang="ko-KR" sz="1100" dirty="0"/>
              <a:t>Unity</a:t>
            </a:r>
            <a:r>
              <a:rPr lang="ko-KR" altLang="en-US" sz="1100" dirty="0"/>
              <a:t>로 보낸다</a:t>
            </a:r>
            <a:r>
              <a:rPr lang="en-US" altLang="ko-KR" sz="1100" dirty="0"/>
              <a:t>. </a:t>
            </a:r>
            <a:r>
              <a:rPr lang="ko-KR" altLang="en-US" sz="1100" dirty="0"/>
              <a:t>연주자가 페달을 밟을 시 루프 기능이 </a:t>
            </a:r>
            <a:r>
              <a:rPr lang="en-US" altLang="ko-KR" sz="1100" dirty="0"/>
              <a:t>ON</a:t>
            </a:r>
            <a:r>
              <a:rPr lang="ko-KR" altLang="en-US" sz="1100" dirty="0"/>
              <a:t>이 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루프 기능이 </a:t>
            </a:r>
            <a:r>
              <a:rPr lang="en-US" altLang="ko-KR" sz="1100" dirty="0"/>
              <a:t>ON</a:t>
            </a:r>
            <a:r>
              <a:rPr lang="ko-KR" altLang="en-US" sz="1100" dirty="0"/>
              <a:t>이 되면 현재 연주되고 있는 악기 사운드가 </a:t>
            </a:r>
            <a:r>
              <a:rPr lang="en-US" altLang="ko-KR" sz="1100" dirty="0"/>
              <a:t>Audio Listener</a:t>
            </a:r>
            <a:r>
              <a:rPr lang="ko-KR" altLang="en-US" sz="1100" dirty="0"/>
              <a:t>로 들어오게 되고 실시간으로 녹음이 된다</a:t>
            </a:r>
            <a:r>
              <a:rPr lang="en-US" altLang="ko-KR" sz="1100" dirty="0"/>
              <a:t>. 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 smtClean="0"/>
              <a:t>연주자가 페달을 한번 더 밟을 시에 루프 기능이 </a:t>
            </a:r>
            <a:r>
              <a:rPr lang="en-US" altLang="ko-KR" sz="1100" dirty="0" smtClean="0"/>
              <a:t>OFF</a:t>
            </a:r>
            <a:r>
              <a:rPr lang="ko-KR" altLang="en-US" sz="1100" dirty="0" smtClean="0"/>
              <a:t>가 되고 직전에 녹음했던 사운드가 재생이 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99051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기능 구현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264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HM Web server – Login &amp; Logout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FE8E3D6-31C9-461E-BE47-85B338C8A373}"/>
              </a:ext>
            </a:extLst>
          </p:cNvPr>
          <p:cNvSpPr/>
          <p:nvPr/>
        </p:nvSpPr>
        <p:spPr>
          <a:xfrm>
            <a:off x="130176" y="1172364"/>
            <a:ext cx="8474074" cy="1329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사용자가 자신의 ID,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PW를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담은 로그인 정보를 POST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method로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서버에 보낸다.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서버는 사용자로부터 받은 로그인 정보를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mysql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DB에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있는 회원정보 테이블과 비교하여 유효한지 검사하여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html파일로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response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메시지를 보낸다.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사용자가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logout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요청을 POST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method로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서버에 보내면 기존의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login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session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끊고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logout된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html파일을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response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메시지로 보낸다.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B19EBEE-1C47-4740-B474-E954DA2D83ED}"/>
              </a:ext>
            </a:extLst>
          </p:cNvPr>
          <p:cNvSpPr txBox="1"/>
          <p:nvPr/>
        </p:nvSpPr>
        <p:spPr>
          <a:xfrm>
            <a:off x="130176" y="2522603"/>
            <a:ext cx="264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HM Web server – Sign up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C2B380-6274-4271-A9FB-E6E5D9B57B0F}"/>
              </a:ext>
            </a:extLst>
          </p:cNvPr>
          <p:cNvSpPr/>
          <p:nvPr/>
        </p:nvSpPr>
        <p:spPr>
          <a:xfrm>
            <a:off x="130176" y="3022669"/>
            <a:ext cx="8402264" cy="107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사용자가 자신의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ID, PW, 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악기선택에 대한 정보를 담은 메시지를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POST method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로 서버에 보낸다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1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서버는 사용자로부터 받은 회원가입 정보를 </a:t>
            </a:r>
            <a:r>
              <a:rPr lang="en-US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mysql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DB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의 회원 테이블에 저장한다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이때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아이디를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primary key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로 하여 중복된 아이디가 있으면 다른 아이디를 만들라는 메시지를 알린다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endParaRPr lang="ko-KR" altLang="ko-KR" sz="11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회원가입이 성공적으로 되면 성공했음을 알리기 위해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web site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의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main page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를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response 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메시지에 담아 보낸다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1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437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기능 구현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523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HM Web server – File Up / Download </a:t>
            </a:r>
            <a:r>
              <a:rPr lang="ko-KR" altLang="en-US" sz="1400" dirty="0"/>
              <a:t>및 게시판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5D096A2-6CEA-4B18-901D-161FE6EB6EB5}"/>
              </a:ext>
            </a:extLst>
          </p:cNvPr>
          <p:cNvSpPr/>
          <p:nvPr/>
        </p:nvSpPr>
        <p:spPr>
          <a:xfrm>
            <a:off x="130176" y="1157024"/>
            <a:ext cx="8474074" cy="1583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HM website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에 접속하면 서버에 업로드 된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게시글들의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목록이 보여진다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endParaRPr lang="ko-KR" altLang="ko-KR" sz="11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게시글의 제목을 누르면 게시글의 내용을 보여준다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1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HM website 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홈 화면에서 글쓰기 버튼을 누르면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게시글에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포함될 내용들의 형식이 나타나고 그 중에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file upload 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버튼을 누르면 ID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그리고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filename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이 포함된 업로드 되는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file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의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path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가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local 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변수에 저장되고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file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이 업로드 된다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1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ea"/>
              <a:buAutoNum type="circleNumDbPlain"/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글쓰기를 완료하고 등록 버튼을 누르면 게시글의 번호와 내용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그리고 위의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local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변수에 저장된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ID, filename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이 포함된 업로드 되는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file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의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path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가 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Database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에 테이블 형태로 저장이 되고 게시글이 업로드 된다</a:t>
            </a:r>
            <a:r>
              <a:rPr lang="en-US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1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D62EAA5-E1BA-4605-B611-5BE80CCF99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125648"/>
            <a:ext cx="5939790" cy="804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9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기대 효과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FEEDEF3B-D928-467A-98B2-CB6CDE60109A}"/>
              </a:ext>
            </a:extLst>
          </p:cNvPr>
          <p:cNvSpPr/>
          <p:nvPr/>
        </p:nvSpPr>
        <p:spPr bwMode="auto">
          <a:xfrm>
            <a:off x="349425" y="1006825"/>
            <a:ext cx="1316359" cy="1316359"/>
          </a:xfrm>
          <a:prstGeom prst="ellipse">
            <a:avLst/>
          </a:prstGeom>
          <a:solidFill>
            <a:srgbClr val="DC4226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09C5EE2E-2332-4290-80EB-7C89A449A9D0}"/>
              </a:ext>
            </a:extLst>
          </p:cNvPr>
          <p:cNvSpPr/>
          <p:nvPr/>
        </p:nvSpPr>
        <p:spPr bwMode="auto">
          <a:xfrm>
            <a:off x="4716016" y="1006825"/>
            <a:ext cx="1316359" cy="1316359"/>
          </a:xfrm>
          <a:prstGeom prst="ellipse">
            <a:avLst/>
          </a:prstGeom>
          <a:solidFill>
            <a:srgbClr val="FFC000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EC6D2E29-7FD4-4809-9670-A52042EDDACA}"/>
              </a:ext>
            </a:extLst>
          </p:cNvPr>
          <p:cNvSpPr/>
          <p:nvPr/>
        </p:nvSpPr>
        <p:spPr bwMode="auto">
          <a:xfrm>
            <a:off x="349425" y="2951041"/>
            <a:ext cx="1316359" cy="1316359"/>
          </a:xfrm>
          <a:prstGeom prst="ellipse">
            <a:avLst/>
          </a:prstGeom>
          <a:solidFill>
            <a:srgbClr val="92D050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472FAEF-B5BB-40CD-8B78-883A6E17CFAC}"/>
              </a:ext>
            </a:extLst>
          </p:cNvPr>
          <p:cNvSpPr/>
          <p:nvPr/>
        </p:nvSpPr>
        <p:spPr bwMode="auto">
          <a:xfrm>
            <a:off x="4716016" y="2951041"/>
            <a:ext cx="1316359" cy="131635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41340D-D7BF-41E7-A298-9E836A8EA6FC}"/>
              </a:ext>
            </a:extLst>
          </p:cNvPr>
          <p:cNvSpPr txBox="1"/>
          <p:nvPr/>
        </p:nvSpPr>
        <p:spPr>
          <a:xfrm>
            <a:off x="84065" y="137261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강점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(Strength)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00B58E3-280E-4CD2-AE94-786E9E6FAB82}"/>
              </a:ext>
            </a:extLst>
          </p:cNvPr>
          <p:cNvSpPr txBox="1"/>
          <p:nvPr/>
        </p:nvSpPr>
        <p:spPr>
          <a:xfrm>
            <a:off x="35496" y="3316830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기회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(Opportunity)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26ECFD-CA51-4A0B-859D-7BC83A83EECC}"/>
              </a:ext>
            </a:extLst>
          </p:cNvPr>
          <p:cNvSpPr txBox="1"/>
          <p:nvPr/>
        </p:nvSpPr>
        <p:spPr>
          <a:xfrm>
            <a:off x="4474095" y="1399383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약점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(Weakness)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8816411-F0CC-400C-9925-7045FF99DC6A}"/>
              </a:ext>
            </a:extLst>
          </p:cNvPr>
          <p:cNvSpPr txBox="1"/>
          <p:nvPr/>
        </p:nvSpPr>
        <p:spPr>
          <a:xfrm>
            <a:off x="4474095" y="3316831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위협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(Threat)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E86D614-91A2-4585-A388-7889FAB73CD1}"/>
              </a:ext>
            </a:extLst>
          </p:cNvPr>
          <p:cNvSpPr/>
          <p:nvPr/>
        </p:nvSpPr>
        <p:spPr>
          <a:xfrm>
            <a:off x="1652396" y="1157171"/>
            <a:ext cx="29220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시공간의 제약을 받지 않는 악기이다</a:t>
            </a:r>
            <a:r>
              <a:rPr lang="en-US" altLang="ko-KR" sz="1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곡에 음을 더하는 것이 자유롭다</a:t>
            </a:r>
            <a:r>
              <a:rPr lang="en-US" altLang="ko-KR" sz="1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창작활동을 보장한다</a:t>
            </a:r>
            <a:r>
              <a:rPr lang="en-US" altLang="ko-KR" sz="1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다른 사용자와 곡을 공유할 수 있다</a:t>
            </a:r>
            <a:r>
              <a:rPr lang="en-US" altLang="ko-KR" sz="12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1200" dirty="0">
                <a:cs typeface="맑은 고딕" panose="020B0503020000020004" pitchFamily="50" charset="-127"/>
              </a:rPr>
              <a:t>값이 실제 악기보다 저렴하다</a:t>
            </a:r>
            <a:r>
              <a:rPr lang="en-US" altLang="ko-KR" sz="1200" dirty="0">
                <a:cs typeface="맑은 고딕" panose="020B0503020000020004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E19DA5A-FE7D-4245-8DBF-158100EF58EF}"/>
              </a:ext>
            </a:extLst>
          </p:cNvPr>
          <p:cNvSpPr/>
          <p:nvPr/>
        </p:nvSpPr>
        <p:spPr>
          <a:xfrm>
            <a:off x="6009000" y="123976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모션 인식 장치의 한계가 있다</a:t>
            </a:r>
            <a:r>
              <a:rPr lang="en-US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2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171450" lvl="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모션 인식 장치가 그림자의 영향을 받는다</a:t>
            </a:r>
            <a:r>
              <a:rPr lang="en-US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2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171450" lvl="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더 많은 악기의 추가가 필요하다</a:t>
            </a:r>
            <a:r>
              <a:rPr lang="en-US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2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PC</a:t>
            </a:r>
            <a:r>
              <a:rPr lang="ko-KR" altLang="ko-KR" sz="1200" dirty="0">
                <a:cs typeface="맑은 고딕" panose="020B0503020000020004" pitchFamily="50" charset="-127"/>
              </a:rPr>
              <a:t>와의 연결이 필요하다</a:t>
            </a:r>
            <a:r>
              <a:rPr lang="en-US" altLang="ko-KR" sz="1200" dirty="0">
                <a:cs typeface="맑은 고딕" panose="020B0503020000020004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1FB5877-5EAA-4786-A11D-8E5B48AA32E5}"/>
              </a:ext>
            </a:extLst>
          </p:cNvPr>
          <p:cNvSpPr/>
          <p:nvPr/>
        </p:nvSpPr>
        <p:spPr>
          <a:xfrm>
            <a:off x="1665784" y="33168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1</a:t>
            </a:r>
            <a:r>
              <a:rPr lang="ko-KR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인 </a:t>
            </a:r>
            <a:r>
              <a:rPr lang="en-US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1</a:t>
            </a:r>
            <a:r>
              <a:rPr lang="ko-KR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악기 연주능력이 대세가 되고있다</a:t>
            </a:r>
            <a:r>
              <a:rPr lang="en-US" altLang="ko-KR" sz="12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2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1200" dirty="0">
                <a:cs typeface="맑은 고딕" panose="020B0503020000020004" pitchFamily="50" charset="-127"/>
              </a:rPr>
              <a:t>바쁜 현대인들도 악기를 연주 하고싶지만</a:t>
            </a:r>
            <a:endParaRPr lang="en-US" altLang="ko-KR" sz="1200" dirty="0">
              <a:cs typeface="맑은 고딕" panose="020B0503020000020004" pitchFamily="50" charset="-127"/>
            </a:endParaRPr>
          </a:p>
          <a:p>
            <a:r>
              <a:rPr lang="en-US" altLang="ko-KR" sz="1200" dirty="0">
                <a:cs typeface="맑은 고딕" panose="020B0503020000020004" pitchFamily="50" charset="-127"/>
              </a:rPr>
              <a:t>    </a:t>
            </a:r>
            <a:r>
              <a:rPr lang="ko-KR" altLang="ko-KR" sz="1200" dirty="0">
                <a:cs typeface="맑은 고딕" panose="020B0503020000020004" pitchFamily="50" charset="-127"/>
              </a:rPr>
              <a:t>여건이 안되어 하지 못하는 사람이 많다</a:t>
            </a:r>
            <a:r>
              <a:rPr lang="en-US" altLang="ko-KR" sz="1200" dirty="0">
                <a:cs typeface="맑은 고딕" panose="020B0503020000020004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038D8FD-C5EE-4DBD-B8F3-834CC5709D86}"/>
              </a:ext>
            </a:extLst>
          </p:cNvPr>
          <p:cNvSpPr/>
          <p:nvPr/>
        </p:nvSpPr>
        <p:spPr>
          <a:xfrm>
            <a:off x="6032375" y="3316829"/>
            <a:ext cx="2699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1200" dirty="0">
                <a:cs typeface="맑은 고딕" panose="020B0503020000020004" pitchFamily="50" charset="-127"/>
              </a:rPr>
              <a:t>단일 악기 서비스를 하는 경쟁사가 </a:t>
            </a:r>
            <a:endParaRPr lang="en-US" altLang="ko-KR" sz="1200" dirty="0">
              <a:cs typeface="맑은 고딕" panose="020B0503020000020004" pitchFamily="50" charset="-127"/>
            </a:endParaRPr>
          </a:p>
          <a:p>
            <a:r>
              <a:rPr lang="en-US" altLang="ko-KR" sz="1200" dirty="0">
                <a:cs typeface="맑은 고딕" panose="020B0503020000020004" pitchFamily="50" charset="-127"/>
              </a:rPr>
              <a:t>     </a:t>
            </a:r>
            <a:r>
              <a:rPr lang="ko-KR" altLang="ko-KR" sz="1200" dirty="0">
                <a:cs typeface="맑은 고딕" panose="020B0503020000020004" pitchFamily="50" charset="-127"/>
              </a:rPr>
              <a:t>늘어나고 있다</a:t>
            </a:r>
            <a:r>
              <a:rPr lang="en-US" altLang="ko-KR" sz="1200" dirty="0">
                <a:cs typeface="맑은 고딕" panose="020B0503020000020004" pitchFamily="50" charset="-127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623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주차별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개발 계획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093658"/>
              </p:ext>
            </p:extLst>
          </p:nvPr>
        </p:nvGraphicFramePr>
        <p:xfrm>
          <a:off x="395288" y="1058863"/>
          <a:ext cx="8424861" cy="3449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3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39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82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7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추진 내용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155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세부기술 설계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및 학습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 환경 구축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악기 별 구현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SW </a:t>
                      </a:r>
                      <a:r>
                        <a:rPr lang="ko-KR" altLang="en-US" sz="1100" dirty="0"/>
                        <a:t>구축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Server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구축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9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악기 </a:t>
                      </a:r>
                      <a:r>
                        <a:rPr lang="ko-KR" altLang="en-US" sz="1100" baseline="0" dirty="0"/>
                        <a:t> 보완</a:t>
                      </a:r>
                      <a:endParaRPr lang="en-US" altLang="ko-KR" sz="1100" dirty="0"/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15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오류 수정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및</a:t>
                      </a:r>
                      <a:r>
                        <a:rPr lang="ko-KR" altLang="en-US" sz="1100" baseline="0" dirty="0"/>
                        <a:t> 점검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종료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최종 시연</a:t>
                      </a:r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9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00113" y="555625"/>
            <a:ext cx="0" cy="410368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71600" y="613234"/>
            <a:ext cx="3435350" cy="2222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목차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3212" y="1067464"/>
            <a:ext cx="5997575" cy="30800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시스템 구성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 typeface="+mj-lt"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기능 구현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 typeface="+mj-lt"/>
              <a:buAutoNum type="arabicPeriod"/>
              <a:defRPr/>
            </a:pP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 typeface="+mj-lt"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기대효과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 typeface="+mj-lt"/>
              <a:buAutoNum type="arabicPeriod"/>
              <a:defRPr/>
            </a:pP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 typeface="+mj-lt"/>
              <a:buAutoNum type="arabicPeriod"/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453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업무분담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886428"/>
              </p:ext>
            </p:extLst>
          </p:nvPr>
        </p:nvGraphicFramePr>
        <p:xfrm>
          <a:off x="1258888" y="1563688"/>
          <a:ext cx="6337301" cy="2667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8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39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정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부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김세용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Software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구축 및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UI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Software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병합 및 관리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Unity &amp; Arduino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연동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하드웨어 제작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팀장</a:t>
                      </a: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김준영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합주 모듈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Keyboard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Project Sound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책임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김진우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Drum, Launch pad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하드웨어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문서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김정민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Unity &amp; Arduino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연동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및 구현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Web Server, Database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유진솔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Unity &amp; Arduino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연동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Web Server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Database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6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7864" y="1275606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 &amp; A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75756" y="3483173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7132afa424c2f1a2ab6d-54d68a14e2e7c1f76563a2d8c3e9fd82.ssl.cf2.rackcdn.com/1811/images/CrimsonIIMeshKit_Ortho_web.jpg">
            <a:extLst>
              <a:ext uri="{FF2B5EF4-FFF2-40B4-BE49-F238E27FC236}">
                <a16:creationId xmlns:a16="http://schemas.microsoft.com/office/drawing/2014/main" xmlns="" id="{B3E2C336-38B4-456C-B62E-9D287BA3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2" y="845248"/>
            <a:ext cx="1933145" cy="120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731" name="Group 1"/>
          <p:cNvGrpSpPr/>
          <p:nvPr/>
        </p:nvGrpSpPr>
        <p:grpSpPr>
          <a:xfrm>
            <a:off x="0" y="0"/>
            <a:ext cx="9144002" cy="5143500"/>
            <a:chOff x="107985" y="-647261"/>
            <a:chExt cx="8932166" cy="5584403"/>
          </a:xfrm>
        </p:grpSpPr>
        <p:sp>
          <p:nvSpPr>
            <p:cNvPr id="73753" name="자유형 73752"/>
            <p:cNvSpPr/>
            <p:nvPr/>
          </p:nvSpPr>
          <p:spPr>
            <a:xfrm>
              <a:off x="107985" y="268399"/>
              <a:ext cx="8198435" cy="4300922"/>
            </a:xfrm>
            <a:custGeom>
              <a:avLst/>
              <a:gdLst>
                <a:gd name="T0" fmla="*/ 0 w 1370"/>
                <a:gd name="T1" fmla="*/ 0 h 1003"/>
                <a:gd name="T2" fmla="*/ 0 60000 65536"/>
                <a:gd name="T3" fmla="*/ 0 w 1370"/>
                <a:gd name="T4" fmla="*/ -2 h 1003"/>
                <a:gd name="T5" fmla="*/ 0 60000 65536"/>
                <a:gd name="T6" fmla="*/ -2 w 1370"/>
                <a:gd name="T7" fmla="*/ 0 h 1003"/>
                <a:gd name="T8" fmla="*/ 0 60000 65536"/>
                <a:gd name="T9" fmla="*/ 0 w 1370"/>
                <a:gd name="T10" fmla="*/ 0 h 1003"/>
                <a:gd name="T11" fmla="*/ 0 60000 65536"/>
                <a:gd name="T12" fmla="*/ 0 w 1370"/>
                <a:gd name="T13" fmla="*/ 0 h 1003"/>
                <a:gd name="T14" fmla="*/ 1370 w 1370"/>
                <a:gd name="T15" fmla="*/ 1003 h 1003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370" h="1003">
                  <a:moveTo>
                    <a:pt x="0" y="0"/>
                  </a:moveTo>
                  <a:lnTo>
                    <a:pt x="0" y="1003"/>
                  </a:lnTo>
                  <a:lnTo>
                    <a:pt x="137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54" name="자유형 73753"/>
            <p:cNvSpPr/>
            <p:nvPr/>
          </p:nvSpPr>
          <p:spPr>
            <a:xfrm>
              <a:off x="107986" y="-647261"/>
              <a:ext cx="8932165" cy="5584403"/>
            </a:xfrm>
            <a:custGeom>
              <a:avLst/>
              <a:gdLst>
                <a:gd name="T0" fmla="*/ 0 w 1498"/>
                <a:gd name="T1" fmla="*/ 10257 h 1045"/>
                <a:gd name="T2" fmla="*/ 0 60000 65536"/>
                <a:gd name="T3" fmla="*/ 0 w 1498"/>
                <a:gd name="T4" fmla="*/ 11013 h 1045"/>
                <a:gd name="T5" fmla="*/ 0 60000 65536"/>
                <a:gd name="T6" fmla="*/ 18778 w 1498"/>
                <a:gd name="T7" fmla="*/ 11013 h 1045"/>
                <a:gd name="T8" fmla="*/ 0 60000 65536"/>
                <a:gd name="T9" fmla="*/ 18778 w 1498"/>
                <a:gd name="T10" fmla="*/ 0 h 1045"/>
                <a:gd name="T11" fmla="*/ 0 60000 65536"/>
                <a:gd name="T12" fmla="*/ 12186 w 1498"/>
                <a:gd name="T13" fmla="*/ 0 h 1045"/>
                <a:gd name="T14" fmla="*/ 0 60000 65536"/>
                <a:gd name="T15" fmla="*/ 0 w 1498"/>
                <a:gd name="T16" fmla="*/ 10257 h 1045"/>
                <a:gd name="T17" fmla="*/ 0 60000 65536"/>
                <a:gd name="T18" fmla="*/ 0 w 1498"/>
                <a:gd name="T19" fmla="*/ 0 h 1045"/>
                <a:gd name="T20" fmla="*/ 1498 w 1498"/>
                <a:gd name="T21" fmla="*/ 1045 h 1045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</a:cxnLst>
              <a:rect l="T18" t="T19" r="T20" b="T21"/>
              <a:pathLst>
                <a:path w="1498" h="1045">
                  <a:moveTo>
                    <a:pt x="0" y="1003"/>
                  </a:moveTo>
                  <a:lnTo>
                    <a:pt x="0" y="1045"/>
                  </a:lnTo>
                  <a:lnTo>
                    <a:pt x="1498" y="1045"/>
                  </a:lnTo>
                  <a:lnTo>
                    <a:pt x="1498" y="0"/>
                  </a:lnTo>
                  <a:lnTo>
                    <a:pt x="1370" y="0"/>
                  </a:lnTo>
                  <a:lnTo>
                    <a:pt x="0" y="1003"/>
                  </a:lnTo>
                  <a:close/>
                </a:path>
              </a:pathLst>
            </a:custGeom>
            <a:pattFill prst="pct50">
              <a:fgClr>
                <a:srgbClr val="215968"/>
              </a:fgClr>
              <a:bgClr>
                <a:srgbClr val="31859C"/>
              </a:bgClr>
            </a:patt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3733" name="TextBox 73732"/>
          <p:cNvSpPr txBox="1"/>
          <p:nvPr/>
        </p:nvSpPr>
        <p:spPr>
          <a:xfrm>
            <a:off x="1901396" y="3194046"/>
            <a:ext cx="7208107" cy="10387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algn="r" eaLnBrk="1" hangingPunct="1">
              <a:defRPr lang="ko-KR" altLang="en-US"/>
            </a:pPr>
            <a:r>
              <a:rPr lang="en-US" altLang="ko-KR" sz="1400" dirty="0">
                <a:solidFill>
                  <a:schemeClr val="bg1"/>
                </a:solidFill>
                <a:cs typeface="함초롬돋움"/>
              </a:rPr>
              <a:t>Harmony </a:t>
            </a:r>
            <a:r>
              <a:rPr lang="ko-KR" altLang="en-US" sz="1400" dirty="0">
                <a:solidFill>
                  <a:schemeClr val="bg1"/>
                </a:solidFill>
              </a:rPr>
              <a:t>서비스는 </a:t>
            </a:r>
            <a:r>
              <a:rPr lang="ko-KR" altLang="en-US" sz="1400" dirty="0" smtClean="0">
                <a:solidFill>
                  <a:schemeClr val="bg1"/>
                </a:solidFill>
              </a:rPr>
              <a:t>시공간의 제약 없이 </a:t>
            </a:r>
            <a:r>
              <a:rPr lang="en-US" altLang="ko-KR" sz="1400" dirty="0" smtClean="0">
                <a:solidFill>
                  <a:schemeClr val="bg1"/>
                </a:solidFill>
              </a:rPr>
              <a:t>Leap </a:t>
            </a:r>
            <a:r>
              <a:rPr lang="en-US" altLang="ko-KR" sz="1400" dirty="0">
                <a:solidFill>
                  <a:schemeClr val="bg1"/>
                </a:solidFill>
              </a:rPr>
              <a:t>motion</a:t>
            </a:r>
            <a:r>
              <a:rPr lang="ko-KR" altLang="en-US" sz="1400" dirty="0">
                <a:solidFill>
                  <a:schemeClr val="bg1"/>
                </a:solidFill>
              </a:rPr>
              <a:t>을 </a:t>
            </a:r>
            <a:r>
              <a:rPr lang="ko-KR" altLang="en-US" sz="1400" dirty="0" smtClean="0">
                <a:solidFill>
                  <a:schemeClr val="bg1"/>
                </a:solidFill>
              </a:rPr>
              <a:t>이용하여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r" eaLnBrk="1" hangingPunct="1"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</a:rPr>
              <a:t>가상 </a:t>
            </a:r>
            <a:r>
              <a:rPr lang="ko-KR" altLang="en-US" sz="1400" dirty="0">
                <a:solidFill>
                  <a:schemeClr val="bg1"/>
                </a:solidFill>
              </a:rPr>
              <a:t>악기를 </a:t>
            </a:r>
            <a:r>
              <a:rPr lang="ko-KR" altLang="en-US" sz="1400" dirty="0" smtClean="0">
                <a:solidFill>
                  <a:schemeClr val="bg1"/>
                </a:solidFill>
              </a:rPr>
              <a:t>연주하고 그 </a:t>
            </a:r>
            <a:r>
              <a:rPr lang="ko-KR" altLang="en-US" sz="1400" dirty="0">
                <a:solidFill>
                  <a:schemeClr val="bg1"/>
                </a:solidFill>
              </a:rPr>
              <a:t>연주에 대한 음악 창작 및 공유 플랫폼을 제공한다.</a:t>
            </a:r>
          </a:p>
        </p:txBody>
      </p:sp>
      <p:sp>
        <p:nvSpPr>
          <p:cNvPr id="73734" name="TextBox 73733"/>
          <p:cNvSpPr txBox="1"/>
          <p:nvPr/>
        </p:nvSpPr>
        <p:spPr>
          <a:xfrm>
            <a:off x="4904647" y="2548624"/>
            <a:ext cx="3006533" cy="4734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ctr">
            <a:noAutofit/>
          </a:bodyPr>
          <a:lstStyle/>
          <a:p>
            <a:pPr algn="ctr" eaLnBrk="1" hangingPunct="1">
              <a:spcBef>
                <a:spcPts val="450"/>
              </a:spcBef>
              <a:defRPr lang="ko-KR" altLang="en-US"/>
            </a:pPr>
            <a:r>
              <a:rPr lang="en-US" altLang="ko-KR" sz="2700" dirty="0">
                <a:solidFill>
                  <a:srgbClr val="215968">
                    <a:alpha val="100000"/>
                  </a:srgbClr>
                </a:solidFill>
                <a:latin typeface="Bebas Neue"/>
                <a:ea typeface="Arial"/>
              </a:rPr>
              <a:t>Harmony Service</a:t>
            </a:r>
          </a:p>
        </p:txBody>
      </p:sp>
      <p:grpSp>
        <p:nvGrpSpPr>
          <p:cNvPr id="73732" name="Group 2"/>
          <p:cNvGrpSpPr/>
          <p:nvPr/>
        </p:nvGrpSpPr>
        <p:grpSpPr>
          <a:xfrm>
            <a:off x="966340" y="2454053"/>
            <a:ext cx="1798630" cy="533630"/>
            <a:chOff x="714306" y="3250141"/>
            <a:chExt cx="2398173" cy="711506"/>
          </a:xfrm>
        </p:grpSpPr>
        <p:sp>
          <p:nvSpPr>
            <p:cNvPr id="73744" name="자유형 73743"/>
            <p:cNvSpPr/>
            <p:nvPr/>
          </p:nvSpPr>
          <p:spPr>
            <a:xfrm>
              <a:off x="714306" y="3250141"/>
              <a:ext cx="2398173" cy="711506"/>
            </a:xfrm>
            <a:custGeom>
              <a:avLst/>
              <a:gdLst>
                <a:gd name="T0" fmla="*/ 1510 w 1306"/>
                <a:gd name="T1" fmla="*/ 401 h 387"/>
                <a:gd name="T2" fmla="*/ 0 60000 65536"/>
                <a:gd name="T3" fmla="*/ 1453 w 1306"/>
                <a:gd name="T4" fmla="*/ 448 h 387"/>
                <a:gd name="T5" fmla="*/ 0 60000 65536"/>
                <a:gd name="T6" fmla="*/ 57 w 1306"/>
                <a:gd name="T7" fmla="*/ 448 h 387"/>
                <a:gd name="T8" fmla="*/ 0 60000 65536"/>
                <a:gd name="T9" fmla="*/ 0 w 1306"/>
                <a:gd name="T10" fmla="*/ 401 h 387"/>
                <a:gd name="T11" fmla="*/ 0 60000 65536"/>
                <a:gd name="T12" fmla="*/ 0 w 1306"/>
                <a:gd name="T13" fmla="*/ 47 h 387"/>
                <a:gd name="T14" fmla="*/ 0 60000 65536"/>
                <a:gd name="T15" fmla="*/ 57 w 1306"/>
                <a:gd name="T16" fmla="*/ 0 h 387"/>
                <a:gd name="T17" fmla="*/ 0 60000 65536"/>
                <a:gd name="T18" fmla="*/ 1453 w 1306"/>
                <a:gd name="T19" fmla="*/ 0 h 387"/>
                <a:gd name="T20" fmla="*/ 0 60000 65536"/>
                <a:gd name="T21" fmla="*/ 1510 w 1306"/>
                <a:gd name="T22" fmla="*/ 47 h 387"/>
                <a:gd name="T23" fmla="*/ 0 60000 65536"/>
                <a:gd name="T24" fmla="*/ 1510 w 1306"/>
                <a:gd name="T25" fmla="*/ 401 h 387"/>
                <a:gd name="T26" fmla="*/ 0 60000 65536"/>
                <a:gd name="T27" fmla="*/ 0 w 1306"/>
                <a:gd name="T28" fmla="*/ 0 h 387"/>
                <a:gd name="T29" fmla="*/ 1306 w 1306"/>
                <a:gd name="T30" fmla="*/ 387 h 387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</a:cxnLst>
              <a:rect l="T27" t="T28" r="T29" b="T30"/>
              <a:pathLst>
                <a:path w="1306" h="387">
                  <a:moveTo>
                    <a:pt x="1306" y="346"/>
                  </a:moveTo>
                  <a:cubicBezTo>
                    <a:pt x="1306" y="368"/>
                    <a:pt x="1284" y="387"/>
                    <a:pt x="1257" y="387"/>
                  </a:cubicBezTo>
                  <a:quadBezTo>
                    <a:pt x="49" y="387"/>
                    <a:pt x="49" y="387"/>
                  </a:quadBezTo>
                  <a:cubicBezTo>
                    <a:pt x="22" y="387"/>
                    <a:pt x="0" y="368"/>
                    <a:pt x="0" y="346"/>
                  </a:cubicBezTo>
                  <a:quadBezTo>
                    <a:pt x="0" y="41"/>
                    <a:pt x="0" y="41"/>
                  </a:quadBezTo>
                  <a:cubicBezTo>
                    <a:pt x="0" y="18"/>
                    <a:pt x="22" y="0"/>
                    <a:pt x="49" y="0"/>
                  </a:cubicBezTo>
                  <a:quadBezTo>
                    <a:pt x="1257" y="0"/>
                    <a:pt x="1257" y="0"/>
                  </a:quadBezTo>
                  <a:cubicBezTo>
                    <a:pt x="1284" y="0"/>
                    <a:pt x="1306" y="18"/>
                    <a:pt x="1306" y="41"/>
                  </a:cubicBezTo>
                  <a:lnTo>
                    <a:pt x="1306" y="346"/>
                  </a:lnTo>
                  <a:close/>
                </a:path>
              </a:pathLst>
            </a:custGeom>
            <a:solidFill>
              <a:srgbClr val="10253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dirty="0"/>
            </a:p>
          </p:txBody>
        </p:sp>
        <p:sp>
          <p:nvSpPr>
            <p:cNvPr id="73745" name="자유형 73744"/>
            <p:cNvSpPr/>
            <p:nvPr/>
          </p:nvSpPr>
          <p:spPr>
            <a:xfrm>
              <a:off x="794086" y="3327325"/>
              <a:ext cx="1980527" cy="74651"/>
            </a:xfrm>
            <a:custGeom>
              <a:avLst/>
              <a:gdLst>
                <a:gd name="T0" fmla="*/ 1247 w 1078"/>
                <a:gd name="T1" fmla="*/ 23 h 41"/>
                <a:gd name="T2" fmla="*/ 0 60000 65536"/>
                <a:gd name="T3" fmla="*/ 1219 w 1078"/>
                <a:gd name="T4" fmla="*/ 47 h 41"/>
                <a:gd name="T5" fmla="*/ 0 60000 65536"/>
                <a:gd name="T6" fmla="*/ 28 w 1078"/>
                <a:gd name="T7" fmla="*/ 47 h 41"/>
                <a:gd name="T8" fmla="*/ 0 60000 65536"/>
                <a:gd name="T9" fmla="*/ 0 w 1078"/>
                <a:gd name="T10" fmla="*/ 23 h 41"/>
                <a:gd name="T11" fmla="*/ 0 60000 65536"/>
                <a:gd name="T12" fmla="*/ 0 w 1078"/>
                <a:gd name="T13" fmla="*/ 23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3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0"/>
                  </a:moveTo>
                  <a:cubicBezTo>
                    <a:pt x="1078" y="32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2"/>
                    <a:pt x="0" y="20"/>
                  </a:cubicBezTo>
                  <a:quadBezTo>
                    <a:pt x="0" y="20"/>
                    <a:pt x="0" y="20"/>
                  </a:quadBezTo>
                  <a:cubicBezTo>
                    <a:pt x="0" y="9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9"/>
                    <a:pt x="1078" y="20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46" name="자유형 73745"/>
            <p:cNvSpPr/>
            <p:nvPr/>
          </p:nvSpPr>
          <p:spPr>
            <a:xfrm>
              <a:off x="794086" y="3513144"/>
              <a:ext cx="1980527" cy="74651"/>
            </a:xfrm>
            <a:custGeom>
              <a:avLst/>
              <a:gdLst>
                <a:gd name="T0" fmla="*/ 1247 w 1078"/>
                <a:gd name="T1" fmla="*/ 23 h 41"/>
                <a:gd name="T2" fmla="*/ 0 60000 65536"/>
                <a:gd name="T3" fmla="*/ 1219 w 1078"/>
                <a:gd name="T4" fmla="*/ 47 h 41"/>
                <a:gd name="T5" fmla="*/ 0 60000 65536"/>
                <a:gd name="T6" fmla="*/ 28 w 1078"/>
                <a:gd name="T7" fmla="*/ 47 h 41"/>
                <a:gd name="T8" fmla="*/ 0 60000 65536"/>
                <a:gd name="T9" fmla="*/ 0 w 1078"/>
                <a:gd name="T10" fmla="*/ 23 h 41"/>
                <a:gd name="T11" fmla="*/ 0 60000 65536"/>
                <a:gd name="T12" fmla="*/ 0 w 1078"/>
                <a:gd name="T13" fmla="*/ 23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3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0"/>
                  </a:moveTo>
                  <a:cubicBezTo>
                    <a:pt x="1078" y="31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1"/>
                    <a:pt x="0" y="20"/>
                  </a:cubicBezTo>
                  <a:quadBezTo>
                    <a:pt x="0" y="20"/>
                    <a:pt x="0" y="20"/>
                  </a:quadBezTo>
                  <a:cubicBezTo>
                    <a:pt x="0" y="9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9"/>
                    <a:pt x="1078" y="20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47" name="자유형 73746"/>
            <p:cNvSpPr/>
            <p:nvPr/>
          </p:nvSpPr>
          <p:spPr>
            <a:xfrm>
              <a:off x="794086" y="3695781"/>
              <a:ext cx="1980527" cy="76270"/>
            </a:xfrm>
            <a:custGeom>
              <a:avLst/>
              <a:gdLst>
                <a:gd name="T0" fmla="*/ 1247 w 1078"/>
                <a:gd name="T1" fmla="*/ 25 h 41"/>
                <a:gd name="T2" fmla="*/ 0 60000 65536"/>
                <a:gd name="T3" fmla="*/ 1219 w 1078"/>
                <a:gd name="T4" fmla="*/ 48 h 41"/>
                <a:gd name="T5" fmla="*/ 0 60000 65536"/>
                <a:gd name="T6" fmla="*/ 28 w 1078"/>
                <a:gd name="T7" fmla="*/ 48 h 41"/>
                <a:gd name="T8" fmla="*/ 0 60000 65536"/>
                <a:gd name="T9" fmla="*/ 0 w 1078"/>
                <a:gd name="T10" fmla="*/ 25 h 41"/>
                <a:gd name="T11" fmla="*/ 0 60000 65536"/>
                <a:gd name="T12" fmla="*/ 0 w 1078"/>
                <a:gd name="T13" fmla="*/ 25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5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1"/>
                  </a:moveTo>
                  <a:cubicBezTo>
                    <a:pt x="1078" y="32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2"/>
                    <a:pt x="0" y="21"/>
                  </a:cubicBezTo>
                  <a:quadBezTo>
                    <a:pt x="0" y="21"/>
                    <a:pt x="0" y="21"/>
                  </a:quadBezTo>
                  <a:cubicBezTo>
                    <a:pt x="0" y="10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10"/>
                    <a:pt x="1078" y="21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73756" name="그룹 2"/>
          <p:cNvGrpSpPr/>
          <p:nvPr/>
        </p:nvGrpSpPr>
        <p:grpSpPr>
          <a:xfrm>
            <a:off x="608499" y="543965"/>
            <a:ext cx="2491329" cy="2010425"/>
            <a:chOff x="4160151" y="862987"/>
            <a:chExt cx="2146836" cy="1776098"/>
          </a:xfrm>
        </p:grpSpPr>
        <p:pic>
          <p:nvPicPr>
            <p:cNvPr id="73757" name="그림 5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60151" y="862987"/>
              <a:ext cx="2146836" cy="1776098"/>
            </a:xfrm>
            <a:prstGeom prst="rect">
              <a:avLst/>
            </a:prstGeom>
          </p:spPr>
        </p:pic>
        <p:pic>
          <p:nvPicPr>
            <p:cNvPr id="73763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 l="26860" r="47140" b="3890"/>
            <a:stretch>
              <a:fillRect/>
            </a:stretch>
          </p:blipFill>
          <p:spPr>
            <a:xfrm rot="1503094">
              <a:off x="4790914" y="1385524"/>
              <a:ext cx="345576" cy="745886"/>
            </a:xfrm>
            <a:prstGeom prst="rect">
              <a:avLst/>
            </a:prstGeom>
            <a:noFill/>
          </p:spPr>
        </p:pic>
        <p:pic>
          <p:nvPicPr>
            <p:cNvPr id="73764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 l="26860" r="47140" b="3890"/>
            <a:stretch>
              <a:fillRect/>
            </a:stretch>
          </p:blipFill>
          <p:spPr>
            <a:xfrm rot="20789010">
              <a:off x="5296297" y="1380057"/>
              <a:ext cx="345576" cy="754057"/>
            </a:xfrm>
            <a:prstGeom prst="rect">
              <a:avLst/>
            </a:prstGeom>
            <a:noFill/>
          </p:spPr>
        </p:pic>
      </p:grpSp>
      <p:cxnSp>
        <p:nvCxnSpPr>
          <p:cNvPr id="73772" name="직선 연결선 73771"/>
          <p:cNvCxnSpPr>
            <a:cxnSpLocks/>
          </p:cNvCxnSpPr>
          <p:nvPr/>
        </p:nvCxnSpPr>
        <p:spPr>
          <a:xfrm>
            <a:off x="961549" y="2760753"/>
            <a:ext cx="398958" cy="800150"/>
          </a:xfrm>
          <a:prstGeom prst="line">
            <a:avLst/>
          </a:prstGeom>
          <a:ln w="25400" algn="ctr"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73" name="직선 연결선 73772"/>
          <p:cNvCxnSpPr>
            <a:cxnSpLocks/>
          </p:cNvCxnSpPr>
          <p:nvPr/>
        </p:nvCxnSpPr>
        <p:spPr>
          <a:xfrm flipH="1">
            <a:off x="2038981" y="2785369"/>
            <a:ext cx="424654" cy="925283"/>
          </a:xfrm>
          <a:prstGeom prst="line">
            <a:avLst/>
          </a:prstGeom>
          <a:ln w="25400" algn="ctr"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69" name="내용 개체 틀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268" y="2539935"/>
            <a:ext cx="1456571" cy="20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서비스 소개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기획 배경</a:t>
            </a:r>
            <a:endParaRPr lang="ko-KR" altLang="en-US" sz="1400" dirty="0"/>
          </a:p>
        </p:txBody>
      </p:sp>
      <p:grpSp>
        <p:nvGrpSpPr>
          <p:cNvPr id="6" name="그룹 6">
            <a:extLst>
              <a:ext uri="{FF2B5EF4-FFF2-40B4-BE49-F238E27FC236}">
                <a16:creationId xmlns:a16="http://schemas.microsoft.com/office/drawing/2014/main" xmlns="" id="{F0365D4A-B756-4927-B5C7-FDE2C722E656}"/>
              </a:ext>
            </a:extLst>
          </p:cNvPr>
          <p:cNvGrpSpPr>
            <a:grpSpLocks/>
          </p:cNvGrpSpPr>
          <p:nvPr/>
        </p:nvGrpSpPr>
        <p:grpSpPr bwMode="auto">
          <a:xfrm>
            <a:off x="6556527" y="1060387"/>
            <a:ext cx="2051050" cy="2212975"/>
            <a:chOff x="0" y="0"/>
            <a:chExt cx="30957" cy="33106"/>
          </a:xfrm>
        </p:grpSpPr>
        <p:pic>
          <p:nvPicPr>
            <p:cNvPr id="3075" name="그림 164">
              <a:extLst>
                <a:ext uri="{FF2B5EF4-FFF2-40B4-BE49-F238E27FC236}">
                  <a16:creationId xmlns:a16="http://schemas.microsoft.com/office/drawing/2014/main" xmlns="" id="{1382E078-6FDA-4263-8A38-177F94E53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450"/>
            <a:stretch>
              <a:fillRect/>
            </a:stretch>
          </p:blipFill>
          <p:spPr bwMode="auto">
            <a:xfrm>
              <a:off x="0" y="0"/>
              <a:ext cx="30957" cy="33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76" name="직선 연결선 165">
              <a:extLst>
                <a:ext uri="{FF2B5EF4-FFF2-40B4-BE49-F238E27FC236}">
                  <a16:creationId xmlns:a16="http://schemas.microsoft.com/office/drawing/2014/main" xmlns="" id="{67CDDA3B-BE2F-4F43-8D62-A1A4550824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61" y="16545"/>
              <a:ext cx="2448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7" name="직선 연결선 166">
              <a:extLst>
                <a:ext uri="{FF2B5EF4-FFF2-40B4-BE49-F238E27FC236}">
                  <a16:creationId xmlns:a16="http://schemas.microsoft.com/office/drawing/2014/main" xmlns="" id="{E12A867E-4DC1-40E2-91C7-233200D4CA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19442"/>
              <a:ext cx="719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086BADF-7CCF-4D75-852D-F2B642C3E82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0" y="3543682"/>
            <a:ext cx="2389505" cy="1000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9EA0E7D-688D-417C-A1F1-23758FB8F9B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98" y="3477326"/>
            <a:ext cx="2543810" cy="1235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E067A38-1D58-4B7A-8E4E-20167EA7238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21" y="3477326"/>
            <a:ext cx="2595880" cy="1132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029C68E-CE43-4D64-BB84-0992C7C72439}"/>
              </a:ext>
            </a:extLst>
          </p:cNvPr>
          <p:cNvSpPr txBox="1"/>
          <p:nvPr/>
        </p:nvSpPr>
        <p:spPr>
          <a:xfrm>
            <a:off x="130176" y="1198435"/>
            <a:ext cx="6186774" cy="207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100" dirty="0"/>
              <a:t>악기를 연주 할 때에 </a:t>
            </a:r>
            <a:r>
              <a:rPr lang="ko-KR" altLang="ko-KR" sz="1100" dirty="0" err="1"/>
              <a:t>시·공간적</a:t>
            </a:r>
            <a:r>
              <a:rPr lang="ko-KR" altLang="ko-KR" sz="1100" dirty="0"/>
              <a:t> 제약에 의한 불편함이 많다</a:t>
            </a:r>
            <a:r>
              <a:rPr lang="en-US" altLang="ko-KR" sz="1100" dirty="0"/>
              <a:t>.</a:t>
            </a:r>
            <a:endParaRPr lang="ko-KR" altLang="ko-KR" sz="1100" dirty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ko-KR" sz="1100" dirty="0"/>
              <a:t>공동주거지에는 악기 연주로 인한 소음 문제로 이웃에게 피해를 유발하는 경우가 많고</a:t>
            </a:r>
            <a:r>
              <a:rPr lang="en-US" altLang="ko-KR" sz="1100" dirty="0"/>
              <a:t>, </a:t>
            </a:r>
            <a:r>
              <a:rPr lang="ko-KR" altLang="ko-KR" sz="1100" dirty="0"/>
              <a:t>이는 쉽게 이웃간 갈등으로 이어진다</a:t>
            </a:r>
            <a:r>
              <a:rPr lang="en-US" altLang="ko-KR" sz="1100" dirty="0"/>
              <a:t>.</a:t>
            </a:r>
            <a:endParaRPr lang="ko-KR" altLang="ko-KR" sz="1100" dirty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ko-KR" sz="1100" dirty="0"/>
              <a:t>악기를 가지고 있지 않은 사람은 악기 대여를 위해 악기가 있는 곳으로 연습하러 가야만 한다</a:t>
            </a:r>
            <a:r>
              <a:rPr lang="en-US" altLang="ko-KR" sz="1100" dirty="0"/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ko-KR" altLang="ko-KR" sz="1100" dirty="0"/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1100" dirty="0"/>
              <a:t>악기를 구매하기 위해 지불해야 하는 가격이 매우 부담스럽다</a:t>
            </a:r>
            <a:r>
              <a:rPr lang="en-US" altLang="ko-KR" sz="1100" dirty="0"/>
              <a:t>.</a:t>
            </a:r>
            <a:endParaRPr lang="ko-KR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437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서비스 소개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서비스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81B3FA1-2C2B-4DA3-8421-F66AD720EB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6" y="1531144"/>
            <a:ext cx="3347864" cy="20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CAD5AC5-81FA-4FD9-B30B-EE47BDDF51A8}"/>
              </a:ext>
            </a:extLst>
          </p:cNvPr>
          <p:cNvSpPr/>
          <p:nvPr/>
        </p:nvSpPr>
        <p:spPr>
          <a:xfrm>
            <a:off x="3586742" y="861178"/>
            <a:ext cx="5328592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드럼 연주</a:t>
            </a:r>
            <a:endParaRPr lang="en-US" altLang="ko-KR" sz="1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사용자는 가상의 공간에서 드럼을 연주 할 수 있다.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추가 구성품인 페달(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arduino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)을 밟으며 킥 드럼</a:t>
            </a:r>
            <a:r>
              <a:rPr lang="ko-KR" altLang="en-US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을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칠 수 있다.</a:t>
            </a:r>
          </a:p>
          <a:p>
            <a:pPr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키보드 연주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사용자는 가상의 공간에서 건반악기를 연주 할 수 있다.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건반 악기는 클래식 피아노와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일렉트릭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피아노 사운드를 선택 할 수 있으며 또한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신디사이저를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선택하여 원하는 사운드로 조절 가능하다.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추가 구성품인 페달(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arduino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)을 밟으며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서스테인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페달을 밟은 것과 같이 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리버브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효과를 낼 수 있다.</a:t>
            </a:r>
          </a:p>
          <a:p>
            <a:pPr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런치 패드 연주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사용자는 가상의 공간에서 런치패드를 연주 할 수 있다.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런치 패드는 각 패드들에 원하는 사운드를 넣을 수 있다.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추가 구성품인 페달(</a:t>
            </a:r>
            <a:r>
              <a:rPr lang="ko-KR" altLang="ko-KR" sz="1100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arduino</a:t>
            </a: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)을 밟으며 루프 스테이션 기능을 사용 할 수 있다.</a:t>
            </a:r>
            <a:endParaRPr lang="en-US" altLang="ko-KR" sz="11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0" algn="just">
              <a:spcAft>
                <a:spcPts val="0"/>
              </a:spcAft>
            </a:pPr>
            <a:endParaRPr lang="ko-KR" altLang="ko-KR" sz="11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342900" lvl="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1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합주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모든 악기의 연주 화면에서는 기본적으로 3개의 트랙을 제공한다.</a:t>
            </a:r>
          </a:p>
          <a:p>
            <a:pPr lvl="0" algn="just">
              <a:spcAft>
                <a:spcPts val="0"/>
              </a:spcAft>
            </a:pPr>
            <a:r>
              <a:rPr lang="ko-KR" altLang="ko-KR" sz="1100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각각의 트랙에 원하는 악기 사운드를 삽입하여 재생가능 하다.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2A643B2-E947-49D9-B64D-9A7B84CD0C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890" y="3848803"/>
            <a:ext cx="1023406" cy="307777"/>
          </a:xfrm>
          <a:prstGeom prst="rect">
            <a:avLst/>
          </a:prstGeom>
        </p:spPr>
      </p:pic>
      <p:pic>
        <p:nvPicPr>
          <p:cNvPr id="10" name="Picture 4" descr="http://www.myu1004.com/data/editors/201408/raC91OCdjTxYZl.jpg">
            <a:extLst>
              <a:ext uri="{FF2B5EF4-FFF2-40B4-BE49-F238E27FC236}">
                <a16:creationId xmlns:a16="http://schemas.microsoft.com/office/drawing/2014/main" xmlns="" id="{DB727F55-A2FF-4624-986B-2D43E06A57FB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929" b="71326" l="9726" r="91233">
                        <a14:foregroundMark x1="36301" y1="64929" x2="39589" y2="65169"/>
                        <a14:foregroundMark x1="58082" y1="65009" x2="60137" y2="65601"/>
                        <a14:foregroundMark x1="61233" y1="65217" x2="56712" y2="65888"/>
                        <a14:foregroundMark x1="81781" y1="68991" x2="91233" y2="68719"/>
                        <a14:foregroundMark x1="86849" y1="69727" x2="86849" y2="69870"/>
                        <a14:foregroundMark x1="79863" y1="70222" x2="84247" y2="70158"/>
                        <a14:foregroundMark x1="38767" y1="71326" x2="39178" y2="70702"/>
                        <a14:foregroundMark x1="43151" y1="70606" x2="42740" y2="71070"/>
                        <a14:foregroundMark x1="43562" y1="70702" x2="43425" y2="70782"/>
                        <a14:foregroundMark x1="9726" y1="68399" x2="9726" y2="685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35" b="28009"/>
          <a:stretch/>
        </p:blipFill>
        <p:spPr bwMode="auto">
          <a:xfrm>
            <a:off x="1525201" y="3638932"/>
            <a:ext cx="1108641" cy="72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A474636-9CE9-4B49-A286-1860F6C91D85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556" b="75417" l="9167" r="93646">
                        <a14:foregroundMark x1="18646" y1="16528" x2="88958" y2="58889"/>
                        <a14:foregroundMark x1="8438" y1="70278" x2="12500" y2="75417"/>
                        <a14:foregroundMark x1="12500" y1="75417" x2="14167" y2="75417"/>
                        <a14:foregroundMark x1="11563" y1="66944" x2="9167" y2="74028"/>
                        <a14:foregroundMark x1="9167" y1="74028" x2="9271" y2="74444"/>
                        <a14:foregroundMark x1="31875" y1="62500" x2="30104" y2="65556"/>
                        <a14:foregroundMark x1="21354" y1="65417" x2="24583" y2="65139"/>
                        <a14:foregroundMark x1="18958" y1="72083" x2="37188" y2="71528"/>
                        <a14:foregroundMark x1="37188" y1="71528" x2="45729" y2="71528"/>
                        <a14:foregroundMark x1="45729" y1="71528" x2="56667" y2="71111"/>
                        <a14:foregroundMark x1="56667" y1="71111" x2="56667" y2="71111"/>
                        <a14:foregroundMark x1="58125" y1="74722" x2="86563" y2="75417"/>
                        <a14:foregroundMark x1="89167" y1="57639" x2="93646" y2="61528"/>
                        <a14:foregroundMark x1="93646" y1="61528" x2="87708" y2="63333"/>
                        <a14:foregroundMark x1="87708" y1="63333" x2="87083" y2="62917"/>
                        <a14:foregroundMark x1="38333" y1="39583" x2="38333" y2="39583"/>
                        <a14:foregroundMark x1="39688" y1="39861" x2="39688" y2="39861"/>
                        <a14:foregroundMark x1="41354" y1="40417" x2="41354" y2="40417"/>
                        <a14:foregroundMark x1="44896" y1="43333" x2="44896" y2="43333"/>
                        <a14:foregroundMark x1="44271" y1="42361" x2="44271" y2="42361"/>
                        <a14:foregroundMark x1="44375" y1="46806" x2="44375" y2="46806"/>
                        <a14:foregroundMark x1="36563" y1="47361" x2="36563" y2="47361"/>
                        <a14:foregroundMark x1="38854" y1="54028" x2="38854" y2="54028"/>
                        <a14:foregroundMark x1="43542" y1="56806" x2="43542" y2="56806"/>
                        <a14:foregroundMark x1="53542" y1="34306" x2="54896" y2="35000"/>
                        <a14:foregroundMark x1="55833" y1="35417" x2="56250" y2="35694"/>
                        <a14:foregroundMark x1="31042" y1="60833" x2="20000" y2="60556"/>
                        <a14:foregroundMark x1="20000" y1="60556" x2="16250" y2="63333"/>
                        <a14:foregroundMark x1="15000" y1="63056" x2="12812" y2="65278"/>
                        <a14:backgroundMark x1="18021" y1="23611" x2="23229" y2="27361"/>
                        <a14:backgroundMark x1="23229" y1="27361" x2="18333" y2="25000"/>
                        <a14:backgroundMark x1="20938" y1="42639" x2="15000" y2="43472"/>
                        <a14:backgroundMark x1="15000" y1="43472" x2="18125" y2="52639"/>
                        <a14:backgroundMark x1="18125" y1="52639" x2="19479" y2="54444"/>
                        <a14:backgroundMark x1="23854" y1="43056" x2="28958" y2="45556"/>
                        <a14:backgroundMark x1="28958" y1="45556" x2="31875" y2="41389"/>
                        <a14:backgroundMark x1="38646" y1="42083" x2="39792" y2="42361"/>
                        <a14:backgroundMark x1="47604" y1="44583" x2="50208" y2="44722"/>
                        <a14:backgroundMark x1="47188" y1="40556" x2="46458" y2="46944"/>
                        <a14:backgroundMark x1="49583" y1="41944" x2="53958" y2="45556"/>
                        <a14:backgroundMark x1="58438" y1="47778" x2="66667" y2="53472"/>
                        <a14:backgroundMark x1="47917" y1="49444" x2="47917" y2="49444"/>
                        <a14:backgroundMark x1="75000" y1="58750" x2="53958" y2="57083"/>
                        <a14:backgroundMark x1="48229" y1="48333" x2="50208" y2="56528"/>
                        <a14:backgroundMark x1="36458" y1="52639" x2="33021" y2="57083"/>
                        <a14:backgroundMark x1="40729" y1="56667" x2="37708" y2="56667"/>
                        <a14:backgroundMark x1="40104" y1="49722" x2="40938" y2="50000"/>
                        <a14:backgroundMark x1="38646" y1="48889" x2="38646" y2="48889"/>
                        <a14:backgroundMark x1="71979" y1="41806" x2="80729" y2="46250"/>
                        <a14:backgroundMark x1="84896" y1="50972" x2="88021" y2="52917"/>
                      </a14:backgroundRemoval>
                    </a14:imgEffect>
                  </a14:imgLayer>
                </a14:imgProps>
              </a:ext>
            </a:extLst>
          </a:blip>
          <a:srcRect l="5313" t="8472" r="1250" b="18056"/>
          <a:stretch/>
        </p:blipFill>
        <p:spPr>
          <a:xfrm>
            <a:off x="1168017" y="3912284"/>
            <a:ext cx="947995" cy="55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0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시스템 구성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전체 시스템 구성도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35F95AD-9EEC-403F-8C50-19D730327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3218"/>
            <a:ext cx="6210872" cy="459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2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시스템 구성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소프트웨어 흐름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28DB349-3D89-4E8B-B017-D53D6D480B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771526"/>
            <a:ext cx="6948264" cy="3908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CDFB566-C525-4A7E-982A-4813D0E197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13" y="795735"/>
            <a:ext cx="6914950" cy="38937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222672C-CA2F-4EC3-86E9-4D944F8227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13" y="781051"/>
            <a:ext cx="6947258" cy="39078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09DBC75-BBC5-4352-A2DA-2BD0D1414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805" y="762001"/>
            <a:ext cx="6964766" cy="39191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7B966FB-8B1A-4E26-90A8-474700EAF5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00" y="753750"/>
            <a:ext cx="6948265" cy="390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2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기능 구현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343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HM Software – Interface with Leap motion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0E8AC45-6679-495A-9875-E9023182FC0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52" y="1223320"/>
            <a:ext cx="1733550" cy="8343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7DF37DD-259A-4C94-9CDE-AC1ED1B4EEA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843558"/>
            <a:ext cx="1731010" cy="1449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C70F730-B8E0-4355-8530-C4100BF003C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30" y="2571750"/>
            <a:ext cx="1724660" cy="13404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D0C1163-7A5D-4919-8B73-57241A2E0B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14" y="2571750"/>
            <a:ext cx="1650426" cy="1340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13C50E-669F-41FD-A08A-F79037247A45}"/>
              </a:ext>
            </a:extLst>
          </p:cNvPr>
          <p:cNvSpPr txBox="1"/>
          <p:nvPr/>
        </p:nvSpPr>
        <p:spPr>
          <a:xfrm>
            <a:off x="262856" y="1457546"/>
            <a:ext cx="4680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가상 커서 생성</a:t>
            </a:r>
            <a:endParaRPr lang="en-US" altLang="ko-KR" sz="1100" b="1" dirty="0"/>
          </a:p>
          <a:p>
            <a:r>
              <a:rPr lang="en-US" altLang="ko-KR" sz="1100" dirty="0"/>
              <a:t>Leap Motion</a:t>
            </a:r>
            <a:r>
              <a:rPr lang="ko-KR" altLang="en-US" sz="1100" dirty="0"/>
              <a:t>을 통해 생성된 가상의 손의 검지손가락의 위치와 방향을 기준으로 직선 벡터 생성하여 가상의 캔버스</a:t>
            </a:r>
            <a:r>
              <a:rPr lang="en-US" altLang="ko-KR" sz="1100" dirty="0"/>
              <a:t>(</a:t>
            </a:r>
            <a:r>
              <a:rPr lang="ko-KR" altLang="en-US" sz="1100" dirty="0"/>
              <a:t>메뉴가 띄워진 평면</a:t>
            </a:r>
            <a:r>
              <a:rPr lang="en-US" altLang="ko-KR" sz="1100" dirty="0"/>
              <a:t>)</a:t>
            </a:r>
            <a:r>
              <a:rPr lang="ko-KR" altLang="en-US" sz="1100" dirty="0"/>
              <a:t>과 교점을 구하여 </a:t>
            </a:r>
            <a:r>
              <a:rPr lang="en-US" altLang="ko-KR" sz="1100" dirty="0"/>
              <a:t>Cursor</a:t>
            </a:r>
            <a:r>
              <a:rPr lang="ko-KR" altLang="en-US" sz="1100" dirty="0"/>
              <a:t>를 생성한다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F710E9-62EF-4799-BFD8-D567B48A0CD1}"/>
              </a:ext>
            </a:extLst>
          </p:cNvPr>
          <p:cNvSpPr txBox="1"/>
          <p:nvPr/>
        </p:nvSpPr>
        <p:spPr>
          <a:xfrm>
            <a:off x="346105" y="3003217"/>
            <a:ext cx="43947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/>
              <a:t>타임바</a:t>
            </a:r>
            <a:r>
              <a:rPr lang="ko-KR" altLang="en-US" sz="1100" b="1" dirty="0"/>
              <a:t> 생성</a:t>
            </a:r>
            <a:endParaRPr lang="en-US" altLang="ko-KR" sz="1100" b="1" dirty="0"/>
          </a:p>
          <a:p>
            <a:r>
              <a:rPr lang="ko-KR" altLang="en-US" sz="1100" dirty="0"/>
              <a:t>클릭을 할 수 없는 가상의 커서를 위해 커서와 메뉴가 일정 시간동안 상호작용</a:t>
            </a:r>
            <a:r>
              <a:rPr lang="en-US" altLang="ko-KR" sz="1100" dirty="0"/>
              <a:t>(Collision)</a:t>
            </a:r>
            <a:r>
              <a:rPr lang="ko-KR" altLang="en-US" sz="1100" dirty="0"/>
              <a:t>이 있을 경우 버튼이 활성화되게 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884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">
            <a:extLst>
              <a:ext uri="{FF2B5EF4-FFF2-40B4-BE49-F238E27FC236}">
                <a16:creationId xmlns:a16="http://schemas.microsoft.com/office/drawing/2014/main" xmlns="" id="{E9F8E4EB-B808-4259-B792-B44B4E244346}"/>
              </a:ext>
            </a:extLst>
          </p:cNvPr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DFB75-C0F5-4D6E-88FC-2633FCBEAAC6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기능 구현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D29B0C-B550-40EC-B068-E67FEC972C0A}"/>
              </a:ext>
            </a:extLst>
          </p:cNvPr>
          <p:cNvSpPr txBox="1"/>
          <p:nvPr/>
        </p:nvSpPr>
        <p:spPr>
          <a:xfrm>
            <a:off x="130358" y="843558"/>
            <a:ext cx="343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HM Software – Concert module(</a:t>
            </a:r>
            <a:r>
              <a:rPr lang="ko-KR" altLang="en-US" sz="1400" dirty="0"/>
              <a:t>합주 모듈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A927655-5D1F-4481-9BF5-C1C41C32F7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81174"/>
            <a:ext cx="1587500" cy="2600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CFBBE30-C155-4E5B-BB2A-1C1E7E4CD3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55606" y="952203"/>
            <a:ext cx="18288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72B944-4FFF-4FFF-ACFA-D6B535FE2001}"/>
              </a:ext>
            </a:extLst>
          </p:cNvPr>
          <p:cNvSpPr txBox="1"/>
          <p:nvPr/>
        </p:nvSpPr>
        <p:spPr>
          <a:xfrm>
            <a:off x="251520" y="1347614"/>
            <a:ext cx="62646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각 악기의 연주화면에 보이는 합주 모듈은 각 트랙을 독립적으로 제어 할 수 있는 </a:t>
            </a:r>
            <a:r>
              <a:rPr lang="en-US" altLang="ko-KR" sz="1100" dirty="0"/>
              <a:t>Mute, Solo, Volume Control </a:t>
            </a:r>
            <a:r>
              <a:rPr lang="ko-KR" altLang="en-US" sz="1100" dirty="0"/>
              <a:t>기능이 있다</a:t>
            </a:r>
            <a:r>
              <a:rPr lang="en-US" altLang="ko-KR" sz="1100" dirty="0"/>
              <a:t>. </a:t>
            </a:r>
            <a:r>
              <a:rPr lang="ko-KR" altLang="en-US" sz="1100" dirty="0"/>
              <a:t>또한 </a:t>
            </a:r>
            <a:r>
              <a:rPr lang="en-US" altLang="ko-KR" sz="1100" dirty="0"/>
              <a:t>Load</a:t>
            </a:r>
            <a:r>
              <a:rPr lang="ko-KR" altLang="en-US" sz="1100" dirty="0"/>
              <a:t>버튼을 통해 저장된 음원 파일을 불러 올 수 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b="1" dirty="0"/>
              <a:t>Mute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Solo</a:t>
            </a:r>
            <a:r>
              <a:rPr lang="ko-KR" altLang="en-US" sz="1100" b="1" dirty="0"/>
              <a:t> 기능</a:t>
            </a:r>
            <a:endParaRPr lang="en-US" altLang="ko-KR" sz="1100" b="1" dirty="0"/>
          </a:p>
          <a:p>
            <a:r>
              <a:rPr lang="ko-KR" altLang="en-US" sz="1100" dirty="0"/>
              <a:t>기존의 </a:t>
            </a:r>
            <a:r>
              <a:rPr lang="en-US" altLang="ko-KR" sz="1100" dirty="0"/>
              <a:t>volume</a:t>
            </a:r>
            <a:r>
              <a:rPr lang="ko-KR" altLang="en-US" sz="1100" dirty="0"/>
              <a:t>값을 저장한 상태에서 </a:t>
            </a:r>
            <a:r>
              <a:rPr lang="en-US" altLang="ko-KR" sz="1100" dirty="0"/>
              <a:t>Mute</a:t>
            </a:r>
            <a:r>
              <a:rPr lang="ko-KR" altLang="en-US" sz="1100" dirty="0"/>
              <a:t>를 누를 시 해당 트랙의 </a:t>
            </a:r>
            <a:r>
              <a:rPr lang="en-US" altLang="ko-KR" sz="1100" dirty="0"/>
              <a:t>Volume</a:t>
            </a:r>
            <a:r>
              <a:rPr lang="ko-KR" altLang="en-US" sz="1100" dirty="0"/>
              <a:t>을 최솟값으로 변경한다</a:t>
            </a:r>
            <a:r>
              <a:rPr lang="en-US" altLang="ko-KR" sz="1100" dirty="0"/>
              <a:t>. Solo</a:t>
            </a:r>
            <a:r>
              <a:rPr lang="ko-KR" altLang="en-US" sz="1100" dirty="0"/>
              <a:t>를 누를 시 해당 트랙을 제외한 나머지 트랙의 </a:t>
            </a:r>
            <a:r>
              <a:rPr lang="en-US" altLang="ko-KR" sz="1100" dirty="0"/>
              <a:t>Volume</a:t>
            </a:r>
            <a:r>
              <a:rPr lang="ko-KR" altLang="en-US" sz="1100" dirty="0"/>
              <a:t>을 최솟값으로 변경한다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b="1" dirty="0"/>
              <a:t>Load </a:t>
            </a:r>
            <a:r>
              <a:rPr lang="ko-KR" altLang="en-US" sz="1100" b="1" dirty="0"/>
              <a:t>기능</a:t>
            </a:r>
            <a:endParaRPr lang="en-US" altLang="ko-KR" sz="1100" b="1" dirty="0"/>
          </a:p>
          <a:p>
            <a:r>
              <a:rPr lang="en-US" altLang="ko-KR" sz="1100" dirty="0"/>
              <a:t>Load </a:t>
            </a:r>
            <a:r>
              <a:rPr lang="ko-KR" altLang="en-US" sz="1100" dirty="0"/>
              <a:t>버튼을 누를 시 </a:t>
            </a:r>
            <a:r>
              <a:rPr lang="en-US" altLang="ko-KR" sz="1100" dirty="0"/>
              <a:t>File Browser</a:t>
            </a:r>
            <a:r>
              <a:rPr lang="ko-KR" altLang="en-US" sz="1100" dirty="0"/>
              <a:t>를 띄워 사용자의 파일 선택에 의한 해당 파일의 </a:t>
            </a:r>
            <a:r>
              <a:rPr lang="en-US" altLang="ko-KR" sz="1100" dirty="0"/>
              <a:t>Path</a:t>
            </a:r>
            <a:r>
              <a:rPr lang="ko-KR" altLang="en-US" sz="1100" dirty="0"/>
              <a:t>를 얻어낸다</a:t>
            </a:r>
            <a:r>
              <a:rPr lang="en-US" altLang="ko-KR" sz="1100" dirty="0"/>
              <a:t>. </a:t>
            </a:r>
            <a:r>
              <a:rPr lang="ko-KR" altLang="en-US" sz="1100" dirty="0"/>
              <a:t>얻어낸 파일 </a:t>
            </a:r>
            <a:r>
              <a:rPr lang="en-US" altLang="ko-KR" sz="1100" dirty="0"/>
              <a:t>Path</a:t>
            </a:r>
            <a:r>
              <a:rPr lang="ko-KR" altLang="en-US" sz="1100" dirty="0"/>
              <a:t>를 </a:t>
            </a:r>
            <a:r>
              <a:rPr lang="en-US" altLang="ko-KR" sz="1100" dirty="0"/>
              <a:t>www</a:t>
            </a:r>
            <a:r>
              <a:rPr lang="ko-KR" altLang="en-US" sz="1100" dirty="0"/>
              <a:t>의 파라미터로 하여 </a:t>
            </a:r>
            <a:r>
              <a:rPr lang="en-US" altLang="ko-KR" sz="1100" dirty="0"/>
              <a:t>SW</a:t>
            </a:r>
            <a:r>
              <a:rPr lang="ko-KR" altLang="en-US" sz="1100" dirty="0"/>
              <a:t>에서 사용할 수 있는 오디오 파일로 불러온다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b="1" dirty="0"/>
              <a:t>Record </a:t>
            </a:r>
            <a:r>
              <a:rPr lang="ko-KR" altLang="en-US" sz="1100" b="1" dirty="0"/>
              <a:t>기능</a:t>
            </a:r>
            <a:endParaRPr lang="en-US" altLang="ko-KR" sz="1100" b="1" dirty="0"/>
          </a:p>
          <a:p>
            <a:r>
              <a:rPr lang="ko-KR" altLang="en-US" sz="1100" dirty="0"/>
              <a:t>해당 버튼을 누를 </a:t>
            </a:r>
            <a:r>
              <a:rPr lang="ko-KR" altLang="en-US" sz="1100" dirty="0" err="1"/>
              <a:t>시모든</a:t>
            </a:r>
            <a:r>
              <a:rPr lang="ko-KR" altLang="en-US" sz="1100" dirty="0"/>
              <a:t> 소리를 출력해주는 </a:t>
            </a:r>
            <a:r>
              <a:rPr lang="en-US" altLang="ko-KR" sz="1100" dirty="0" err="1"/>
              <a:t>AudioListener</a:t>
            </a:r>
            <a:r>
              <a:rPr lang="ko-KR" altLang="en-US" sz="1100" dirty="0"/>
              <a:t>로부터 사운드를 해당 필터에 통과 될 때 마다 오디오 </a:t>
            </a:r>
            <a:r>
              <a:rPr lang="ko-KR" altLang="en-US" sz="1100" dirty="0" err="1"/>
              <a:t>청크로</a:t>
            </a:r>
            <a:r>
              <a:rPr lang="ko-KR" altLang="en-US" sz="1100" dirty="0"/>
              <a:t> 받아와 </a:t>
            </a:r>
            <a:r>
              <a:rPr lang="ko-KR" altLang="en-US" sz="1100" dirty="0" err="1"/>
              <a:t>저장해두었다가</a:t>
            </a:r>
            <a:r>
              <a:rPr lang="ko-KR" altLang="en-US" sz="1100" dirty="0"/>
              <a:t> </a:t>
            </a:r>
            <a:r>
              <a:rPr lang="en-US" altLang="ko-KR" sz="1100" dirty="0"/>
              <a:t>Stop</a:t>
            </a:r>
            <a:r>
              <a:rPr lang="ko-KR" altLang="en-US" sz="1100" dirty="0"/>
              <a:t>버튼이 눌림과 동시에 </a:t>
            </a:r>
            <a:r>
              <a:rPr lang="en-US" altLang="ko-KR" sz="1100" dirty="0"/>
              <a:t>File</a:t>
            </a:r>
            <a:r>
              <a:rPr lang="ko-KR" altLang="en-US" sz="1100" dirty="0"/>
              <a:t>로 저장한다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40389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25400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lIns="0" tIns="0" rIns="0" bIns="0"/>
      <a:lstStyle>
        <a:defPPr algn="ctr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40933</TotalTime>
  <Words>1311</Words>
  <Application>Microsoft Office PowerPoint</Application>
  <PresentationFormat>화면 슬라이드 쇼(16:9)</PresentationFormat>
  <Paragraphs>205</Paragraphs>
  <Slides>21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Radomir</dc:creator>
  <cp:lastModifiedBy>김준영</cp:lastModifiedBy>
  <cp:revision>618</cp:revision>
  <dcterms:created xsi:type="dcterms:W3CDTF">2014-12-20T21:55:01Z</dcterms:created>
  <dcterms:modified xsi:type="dcterms:W3CDTF">2018-12-06T01:56:06Z</dcterms:modified>
</cp:coreProperties>
</file>